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63" r:id="rId2"/>
    <p:sldId id="322" r:id="rId3"/>
    <p:sldId id="327" r:id="rId4"/>
    <p:sldId id="329" r:id="rId5"/>
    <p:sldId id="335" r:id="rId6"/>
    <p:sldId id="339" r:id="rId7"/>
    <p:sldId id="342" r:id="rId8"/>
    <p:sldId id="347" r:id="rId9"/>
    <p:sldId id="348" r:id="rId10"/>
    <p:sldId id="344" r:id="rId11"/>
    <p:sldId id="346" r:id="rId12"/>
    <p:sldId id="345" r:id="rId13"/>
    <p:sldId id="343" r:id="rId14"/>
    <p:sldId id="340" r:id="rId15"/>
    <p:sldId id="338" r:id="rId16"/>
    <p:sldId id="334" r:id="rId17"/>
    <p:sldId id="349" r:id="rId18"/>
    <p:sldId id="350" r:id="rId19"/>
    <p:sldId id="336" r:id="rId20"/>
    <p:sldId id="310" r:id="rId21"/>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0"/>
  <p:cmAuthor id="2" name="Nancy Britton" initials="" lastIdx="1" clrIdx="1"/>
  <p:cmAuthor id="3" name="Sonja Vandermeer" initials="SV" lastIdx="1" clrIdx="2">
    <p:extLst>
      <p:ext uri="{19B8F6BF-5375-455C-9EA6-DF929625EA0E}">
        <p15:presenceInfo xmlns:p15="http://schemas.microsoft.com/office/powerpoint/2012/main" userId="Sonja Vanderme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134" autoAdjust="0"/>
    <p:restoredTop sz="86900" autoAdjust="0"/>
  </p:normalViewPr>
  <p:slideViewPr>
    <p:cSldViewPr snapToGrid="0">
      <p:cViewPr varScale="1">
        <p:scale>
          <a:sx n="63" d="100"/>
          <a:sy n="63" d="100"/>
        </p:scale>
        <p:origin x="852" y="66"/>
      </p:cViewPr>
      <p:guideLst>
        <p:guide orient="horz" pos="2160"/>
        <p:guide pos="3840"/>
      </p:guideLst>
    </p:cSldViewPr>
  </p:slideViewPr>
  <p:notesTextViewPr>
    <p:cViewPr>
      <p:scale>
        <a:sx n="1" d="1"/>
        <a:sy n="1" d="1"/>
      </p:scale>
      <p:origin x="0" y="0"/>
    </p:cViewPr>
  </p:notesTextViewPr>
  <p:sorterViewPr>
    <p:cViewPr>
      <p:scale>
        <a:sx n="100" d="100"/>
        <a:sy n="100" d="100"/>
      </p:scale>
      <p:origin x="0" y="-294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780"/>
          </a:xfrm>
          <a:prstGeom prst="rect">
            <a:avLst/>
          </a:prstGeom>
        </p:spPr>
        <p:txBody>
          <a:bodyPr vert="horz" lIns="93936" tIns="46968" rIns="93936" bIns="46968" rtlCol="0"/>
          <a:lstStyle>
            <a:lvl1pPr algn="l">
              <a:defRPr sz="1200"/>
            </a:lvl1pPr>
          </a:lstStyle>
          <a:p>
            <a:endParaRPr lang="en-CA"/>
          </a:p>
        </p:txBody>
      </p:sp>
      <p:sp>
        <p:nvSpPr>
          <p:cNvPr id="3" name="Date Placeholder 2"/>
          <p:cNvSpPr>
            <a:spLocks noGrp="1"/>
          </p:cNvSpPr>
          <p:nvPr>
            <p:ph type="dt" sz="quarter" idx="1"/>
          </p:nvPr>
        </p:nvSpPr>
        <p:spPr>
          <a:xfrm>
            <a:off x="4008705" y="0"/>
            <a:ext cx="3066733" cy="469780"/>
          </a:xfrm>
          <a:prstGeom prst="rect">
            <a:avLst/>
          </a:prstGeom>
        </p:spPr>
        <p:txBody>
          <a:bodyPr vert="horz" lIns="93936" tIns="46968" rIns="93936" bIns="46968" rtlCol="0"/>
          <a:lstStyle>
            <a:lvl1pPr algn="r">
              <a:defRPr sz="1200"/>
            </a:lvl1pPr>
          </a:lstStyle>
          <a:p>
            <a:fld id="{4AEBAB81-A5BC-4738-BA44-75EE9C29AF0C}" type="datetimeFigureOut">
              <a:rPr lang="en-CA" smtClean="0"/>
              <a:t>2017-05-30</a:t>
            </a:fld>
            <a:endParaRPr lang="en-CA"/>
          </a:p>
        </p:txBody>
      </p:sp>
      <p:sp>
        <p:nvSpPr>
          <p:cNvPr id="4" name="Footer Placeholder 3"/>
          <p:cNvSpPr>
            <a:spLocks noGrp="1"/>
          </p:cNvSpPr>
          <p:nvPr>
            <p:ph type="ftr" sz="quarter" idx="2"/>
          </p:nvPr>
        </p:nvSpPr>
        <p:spPr>
          <a:xfrm>
            <a:off x="0" y="8893297"/>
            <a:ext cx="3066733" cy="469779"/>
          </a:xfrm>
          <a:prstGeom prst="rect">
            <a:avLst/>
          </a:prstGeom>
        </p:spPr>
        <p:txBody>
          <a:bodyPr vert="horz" lIns="93936" tIns="46968" rIns="93936" bIns="46968" rtlCol="0" anchor="b"/>
          <a:lstStyle>
            <a:lvl1pPr algn="l">
              <a:defRPr sz="1200"/>
            </a:lvl1pPr>
          </a:lstStyle>
          <a:p>
            <a:endParaRPr lang="en-CA"/>
          </a:p>
        </p:txBody>
      </p:sp>
      <p:sp>
        <p:nvSpPr>
          <p:cNvPr id="5" name="Slide Number Placeholder 4"/>
          <p:cNvSpPr>
            <a:spLocks noGrp="1"/>
          </p:cNvSpPr>
          <p:nvPr>
            <p:ph type="sldNum" sz="quarter" idx="3"/>
          </p:nvPr>
        </p:nvSpPr>
        <p:spPr>
          <a:xfrm>
            <a:off x="4008705" y="8893297"/>
            <a:ext cx="3066733" cy="469779"/>
          </a:xfrm>
          <a:prstGeom prst="rect">
            <a:avLst/>
          </a:prstGeom>
        </p:spPr>
        <p:txBody>
          <a:bodyPr vert="horz" lIns="93936" tIns="46968" rIns="93936" bIns="46968" rtlCol="0" anchor="b"/>
          <a:lstStyle>
            <a:lvl1pPr algn="r">
              <a:defRPr sz="1200"/>
            </a:lvl1pPr>
          </a:lstStyle>
          <a:p>
            <a:fld id="{0D245F74-4857-4A33-A331-9757BE0C277A}" type="slidenum">
              <a:rPr lang="en-CA" smtClean="0"/>
              <a:t>‹#›</a:t>
            </a:fld>
            <a:endParaRPr lang="en-CA"/>
          </a:p>
        </p:txBody>
      </p:sp>
    </p:spTree>
    <p:extLst>
      <p:ext uri="{BB962C8B-B14F-4D97-AF65-F5344CB8AC3E}">
        <p14:creationId xmlns:p14="http://schemas.microsoft.com/office/powerpoint/2010/main" val="31974811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780"/>
          </a:xfrm>
          <a:prstGeom prst="rect">
            <a:avLst/>
          </a:prstGeom>
        </p:spPr>
        <p:txBody>
          <a:bodyPr vert="horz" lIns="93936" tIns="46968" rIns="93936" bIns="46968" rtlCol="0"/>
          <a:lstStyle>
            <a:lvl1pPr algn="l">
              <a:defRPr sz="1200"/>
            </a:lvl1pPr>
          </a:lstStyle>
          <a:p>
            <a:endParaRPr lang="en-CA" dirty="0"/>
          </a:p>
        </p:txBody>
      </p:sp>
      <p:sp>
        <p:nvSpPr>
          <p:cNvPr id="3" name="Date Placeholder 2"/>
          <p:cNvSpPr>
            <a:spLocks noGrp="1"/>
          </p:cNvSpPr>
          <p:nvPr>
            <p:ph type="dt" idx="1"/>
          </p:nvPr>
        </p:nvSpPr>
        <p:spPr>
          <a:xfrm>
            <a:off x="4008705" y="0"/>
            <a:ext cx="3066733" cy="469780"/>
          </a:xfrm>
          <a:prstGeom prst="rect">
            <a:avLst/>
          </a:prstGeom>
        </p:spPr>
        <p:txBody>
          <a:bodyPr vert="horz" lIns="93936" tIns="46968" rIns="93936" bIns="46968" rtlCol="0"/>
          <a:lstStyle>
            <a:lvl1pPr algn="r">
              <a:defRPr sz="1200"/>
            </a:lvl1pPr>
          </a:lstStyle>
          <a:p>
            <a:fld id="{CF5CA552-7077-416E-8B20-EAED8EC14537}" type="datetimeFigureOut">
              <a:rPr lang="en-CA" smtClean="0"/>
              <a:pPr/>
              <a:t>2017-05-30</a:t>
            </a:fld>
            <a:endParaRPr lang="en-CA" dirty="0"/>
          </a:p>
        </p:txBody>
      </p:sp>
      <p:sp>
        <p:nvSpPr>
          <p:cNvPr id="4" name="Slide Image Placeholder 3"/>
          <p:cNvSpPr>
            <a:spLocks noGrp="1" noRot="1" noChangeAspect="1"/>
          </p:cNvSpPr>
          <p:nvPr>
            <p:ph type="sldImg" idx="2"/>
          </p:nvPr>
        </p:nvSpPr>
        <p:spPr>
          <a:xfrm>
            <a:off x="728663" y="1169988"/>
            <a:ext cx="5619750" cy="3160712"/>
          </a:xfrm>
          <a:prstGeom prst="rect">
            <a:avLst/>
          </a:prstGeom>
          <a:noFill/>
          <a:ln w="12700">
            <a:solidFill>
              <a:prstClr val="black"/>
            </a:solidFill>
          </a:ln>
        </p:spPr>
        <p:txBody>
          <a:bodyPr vert="horz" lIns="93936" tIns="46968" rIns="93936" bIns="46968" rtlCol="0" anchor="ctr"/>
          <a:lstStyle/>
          <a:p>
            <a:endParaRPr lang="en-CA" dirty="0"/>
          </a:p>
        </p:txBody>
      </p:sp>
      <p:sp>
        <p:nvSpPr>
          <p:cNvPr id="5" name="Notes Placeholder 4"/>
          <p:cNvSpPr>
            <a:spLocks noGrp="1"/>
          </p:cNvSpPr>
          <p:nvPr>
            <p:ph type="body" sz="quarter" idx="3"/>
          </p:nvPr>
        </p:nvSpPr>
        <p:spPr>
          <a:xfrm>
            <a:off x="707708" y="4505980"/>
            <a:ext cx="5661660" cy="3686711"/>
          </a:xfrm>
          <a:prstGeom prst="rect">
            <a:avLst/>
          </a:prstGeom>
        </p:spPr>
        <p:txBody>
          <a:bodyPr vert="horz" lIns="93936" tIns="46968" rIns="93936" bIns="4696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93297"/>
            <a:ext cx="3066733" cy="469779"/>
          </a:xfrm>
          <a:prstGeom prst="rect">
            <a:avLst/>
          </a:prstGeom>
        </p:spPr>
        <p:txBody>
          <a:bodyPr vert="horz" lIns="93936" tIns="46968" rIns="93936" bIns="46968" rtlCol="0" anchor="b"/>
          <a:lstStyle>
            <a:lvl1pPr algn="l">
              <a:defRPr sz="1200"/>
            </a:lvl1pPr>
          </a:lstStyle>
          <a:p>
            <a:endParaRPr lang="en-CA" dirty="0"/>
          </a:p>
        </p:txBody>
      </p:sp>
      <p:sp>
        <p:nvSpPr>
          <p:cNvPr id="7" name="Slide Number Placeholder 6"/>
          <p:cNvSpPr>
            <a:spLocks noGrp="1"/>
          </p:cNvSpPr>
          <p:nvPr>
            <p:ph type="sldNum" sz="quarter" idx="5"/>
          </p:nvPr>
        </p:nvSpPr>
        <p:spPr>
          <a:xfrm>
            <a:off x="4008705" y="8893297"/>
            <a:ext cx="3066733" cy="469779"/>
          </a:xfrm>
          <a:prstGeom prst="rect">
            <a:avLst/>
          </a:prstGeom>
        </p:spPr>
        <p:txBody>
          <a:bodyPr vert="horz" lIns="93936" tIns="46968" rIns="93936" bIns="46968" rtlCol="0" anchor="b"/>
          <a:lstStyle>
            <a:lvl1pPr algn="r">
              <a:defRPr sz="1200"/>
            </a:lvl1pPr>
          </a:lstStyle>
          <a:p>
            <a:fld id="{8A5AEC48-7FEB-4E1D-BA84-5C32777000CA}" type="slidenum">
              <a:rPr lang="en-CA" smtClean="0"/>
              <a:pPr/>
              <a:t>‹#›</a:t>
            </a:fld>
            <a:endParaRPr lang="en-CA" dirty="0"/>
          </a:p>
        </p:txBody>
      </p:sp>
    </p:spTree>
    <p:extLst>
      <p:ext uri="{BB962C8B-B14F-4D97-AF65-F5344CB8AC3E}">
        <p14:creationId xmlns:p14="http://schemas.microsoft.com/office/powerpoint/2010/main" val="1753237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8AB479C-1CBB-4689-88B9-BE4C13140561}" type="slidenum">
              <a:rPr lang="en-US" smtClean="0"/>
              <a:pPr/>
              <a:t>1</a:t>
            </a:fld>
            <a:endParaRPr lang="en-US" dirty="0"/>
          </a:p>
        </p:txBody>
      </p:sp>
    </p:spTree>
    <p:extLst>
      <p:ext uri="{BB962C8B-B14F-4D97-AF65-F5344CB8AC3E}">
        <p14:creationId xmlns:p14="http://schemas.microsoft.com/office/powerpoint/2010/main" val="1735966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018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68269" indent="-295488" eaLnBrk="0" hangingPunct="0">
              <a:defRPr>
                <a:solidFill>
                  <a:schemeClr val="tx1"/>
                </a:solidFill>
                <a:latin typeface="Arial" panose="020B0604020202020204" pitchFamily="34" charset="0"/>
                <a:cs typeface="Arial" panose="020B0604020202020204" pitchFamily="34" charset="0"/>
              </a:defRPr>
            </a:lvl2pPr>
            <a:lvl3pPr marL="1181954" indent="-236391" eaLnBrk="0" hangingPunct="0">
              <a:defRPr>
                <a:solidFill>
                  <a:schemeClr val="tx1"/>
                </a:solidFill>
                <a:latin typeface="Arial" panose="020B0604020202020204" pitchFamily="34" charset="0"/>
                <a:cs typeface="Arial" panose="020B0604020202020204" pitchFamily="34" charset="0"/>
              </a:defRPr>
            </a:lvl3pPr>
            <a:lvl4pPr marL="1654735" indent="-236391" eaLnBrk="0" hangingPunct="0">
              <a:defRPr>
                <a:solidFill>
                  <a:schemeClr val="tx1"/>
                </a:solidFill>
                <a:latin typeface="Arial" panose="020B0604020202020204" pitchFamily="34" charset="0"/>
                <a:cs typeface="Arial" panose="020B0604020202020204" pitchFamily="34" charset="0"/>
              </a:defRPr>
            </a:lvl4pPr>
            <a:lvl5pPr marL="2127517" indent="-236391" eaLnBrk="0" hangingPunct="0">
              <a:defRPr>
                <a:solidFill>
                  <a:schemeClr val="tx1"/>
                </a:solidFill>
                <a:latin typeface="Arial" panose="020B0604020202020204" pitchFamily="34" charset="0"/>
                <a:cs typeface="Arial" panose="020B0604020202020204" pitchFamily="34" charset="0"/>
              </a:defRPr>
            </a:lvl5pPr>
            <a:lvl6pPr marL="2600298" indent="-23639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73080" indent="-23639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45861" indent="-23639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18642" indent="-23639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B27549F-7AB5-4157-8C84-A9200A3394DD}" type="slidenum">
              <a:rPr lang="en-US" altLang="en-US">
                <a:latin typeface="Calibri" panose="020F0502020204030204" pitchFamily="34" charset="0"/>
              </a:rPr>
              <a:pPr eaLnBrk="1" hangingPunct="1"/>
              <a:t>2</a:t>
            </a:fld>
            <a:endParaRPr lang="en-US" altLang="en-US" dirty="0">
              <a:latin typeface="Calibri" panose="020F0502020204030204" pitchFamily="34" charset="0"/>
            </a:endParaRPr>
          </a:p>
        </p:txBody>
      </p:sp>
    </p:spTree>
    <p:extLst>
      <p:ext uri="{BB962C8B-B14F-4D97-AF65-F5344CB8AC3E}">
        <p14:creationId xmlns:p14="http://schemas.microsoft.com/office/powerpoint/2010/main" val="3669964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6655F456-73E1-4E02-A939-22452D8E5761}" type="slidenum">
              <a:rPr lang="en-CA" altLang="en-US" smtClean="0"/>
              <a:pPr>
                <a:defRPr/>
              </a:pPr>
              <a:t>3</a:t>
            </a:fld>
            <a:endParaRPr lang="en-CA" altLang="en-US" dirty="0"/>
          </a:p>
        </p:txBody>
      </p:sp>
    </p:spTree>
    <p:extLst>
      <p:ext uri="{BB962C8B-B14F-4D97-AF65-F5344CB8AC3E}">
        <p14:creationId xmlns:p14="http://schemas.microsoft.com/office/powerpoint/2010/main" val="2411503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8A5AEC48-7FEB-4E1D-BA84-5C32777000CA}" type="slidenum">
              <a:rPr lang="en-CA" smtClean="0"/>
              <a:pPr/>
              <a:t>20</a:t>
            </a:fld>
            <a:endParaRPr lang="en-CA" dirty="0"/>
          </a:p>
        </p:txBody>
      </p:sp>
    </p:spTree>
    <p:extLst>
      <p:ext uri="{BB962C8B-B14F-4D97-AF65-F5344CB8AC3E}">
        <p14:creationId xmlns:p14="http://schemas.microsoft.com/office/powerpoint/2010/main" val="1010515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583CF3BC-22A2-4DA5-8140-DD669C1DB7FC}" type="datetime1">
              <a:rPr lang="en-CA" smtClean="0"/>
              <a:t>2017-05-30</a:t>
            </a:fld>
            <a:endParaRPr lang="en-CA" dirty="0"/>
          </a:p>
        </p:txBody>
      </p:sp>
      <p:sp>
        <p:nvSpPr>
          <p:cNvPr id="5" name="Footer Placeholder 4"/>
          <p:cNvSpPr>
            <a:spLocks noGrp="1"/>
          </p:cNvSpPr>
          <p:nvPr>
            <p:ph type="ftr" sz="quarter" idx="11"/>
          </p:nvPr>
        </p:nvSpPr>
        <p:spPr/>
        <p:txBody>
          <a:bodyPr/>
          <a:lstStyle>
            <a:lvl1pPr>
              <a:defRPr/>
            </a:lvl1pPr>
          </a:lstStyle>
          <a:p>
            <a:pPr>
              <a:defRPr/>
            </a:pPr>
            <a:endParaRPr lang="en-CA" dirty="0"/>
          </a:p>
        </p:txBody>
      </p:sp>
      <p:sp>
        <p:nvSpPr>
          <p:cNvPr id="6" name="Slide Number Placeholder 5"/>
          <p:cNvSpPr>
            <a:spLocks noGrp="1"/>
          </p:cNvSpPr>
          <p:nvPr>
            <p:ph type="sldNum" sz="quarter" idx="12"/>
          </p:nvPr>
        </p:nvSpPr>
        <p:spPr/>
        <p:txBody>
          <a:bodyPr/>
          <a:lstStyle>
            <a:lvl1pPr>
              <a:defRPr/>
            </a:lvl1pPr>
          </a:lstStyle>
          <a:p>
            <a:pPr fontAlgn="base">
              <a:spcBef>
                <a:spcPct val="0"/>
              </a:spcBef>
              <a:spcAft>
                <a:spcPct val="0"/>
              </a:spcAft>
            </a:pPr>
            <a:fld id="{9102DD1D-BFBE-4F98-A9CB-ECF125052D67}" type="slidenum">
              <a:rPr lang="en-CA" altLang="en-US" smtClean="0">
                <a:cs typeface="Arial" charset="0"/>
              </a:rPr>
              <a:pPr fontAlgn="base">
                <a:spcBef>
                  <a:spcPct val="0"/>
                </a:spcBef>
                <a:spcAft>
                  <a:spcPct val="0"/>
                </a:spcAft>
              </a:pPr>
              <a:t>‹#›</a:t>
            </a:fld>
            <a:endParaRPr lang="en-CA" altLang="en-US" dirty="0">
              <a:cs typeface="Arial" charset="0"/>
            </a:endParaRPr>
          </a:p>
        </p:txBody>
      </p:sp>
    </p:spTree>
    <p:extLst>
      <p:ext uri="{BB962C8B-B14F-4D97-AF65-F5344CB8AC3E}">
        <p14:creationId xmlns:p14="http://schemas.microsoft.com/office/powerpoint/2010/main" val="243544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fld id="{CF8A1E2A-FB2F-4913-8786-078737C58587}" type="datetime1">
              <a:rPr lang="en-CA" smtClean="0"/>
              <a:t>2017-05-30</a:t>
            </a:fld>
            <a:endParaRPr lang="en-CA"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CA" dirty="0"/>
          </a:p>
        </p:txBody>
      </p:sp>
      <p:sp>
        <p:nvSpPr>
          <p:cNvPr id="6" name="Rectangle 6"/>
          <p:cNvSpPr>
            <a:spLocks noGrp="1" noChangeArrowheads="1"/>
          </p:cNvSpPr>
          <p:nvPr>
            <p:ph type="sldNum" sz="quarter" idx="12"/>
          </p:nvPr>
        </p:nvSpPr>
        <p:spPr>
          <a:ln/>
        </p:spPr>
        <p:txBody>
          <a:bodyPr/>
          <a:lstStyle>
            <a:lvl1pPr>
              <a:defRPr/>
            </a:lvl1pPr>
          </a:lstStyle>
          <a:p>
            <a:pPr>
              <a:defRPr/>
            </a:pPr>
            <a:fld id="{5B107A5C-FB8F-4D10-B892-37A6B48BDE25}" type="slidenum">
              <a:rPr lang="en-CA" altLang="en-US"/>
              <a:pPr>
                <a:defRPr/>
              </a:pPr>
              <a:t>‹#›</a:t>
            </a:fld>
            <a:endParaRPr lang="en-CA" altLang="en-US" dirty="0"/>
          </a:p>
        </p:txBody>
      </p:sp>
    </p:spTree>
    <p:extLst>
      <p:ext uri="{BB962C8B-B14F-4D97-AF65-F5344CB8AC3E}">
        <p14:creationId xmlns:p14="http://schemas.microsoft.com/office/powerpoint/2010/main" val="12754434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6"/>
            <a:ext cx="12192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6433" y="287339"/>
            <a:ext cx="10058400" cy="144938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1029" name="Text Placeholder 2"/>
          <p:cNvSpPr>
            <a:spLocks noGrp="1"/>
          </p:cNvSpPr>
          <p:nvPr>
            <p:ph type="body" idx="1"/>
          </p:nvPr>
        </p:nvSpPr>
        <p:spPr bwMode="auto">
          <a:xfrm>
            <a:off x="1096433" y="1846264"/>
            <a:ext cx="10058400" cy="4022725"/>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1096433" y="6459539"/>
            <a:ext cx="2472267"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rgbClr val="FFFFFF"/>
                </a:solidFill>
                <a:latin typeface="+mn-lt"/>
                <a:cs typeface="+mn-cs"/>
              </a:defRPr>
            </a:lvl1pPr>
          </a:lstStyle>
          <a:p>
            <a:pPr>
              <a:defRPr/>
            </a:pPr>
            <a:fld id="{5F1B4383-CCAE-486F-9F59-095DA2077F9A}" type="datetime1">
              <a:rPr lang="en-CA" smtClean="0"/>
              <a:t>2017-05-30</a:t>
            </a:fld>
            <a:endParaRPr lang="en-CA" dirty="0"/>
          </a:p>
        </p:txBody>
      </p:sp>
      <p:sp>
        <p:nvSpPr>
          <p:cNvPr id="5" name="Footer Placeholder 4"/>
          <p:cNvSpPr>
            <a:spLocks noGrp="1"/>
          </p:cNvSpPr>
          <p:nvPr>
            <p:ph type="ftr" sz="quarter" idx="3"/>
          </p:nvPr>
        </p:nvSpPr>
        <p:spPr>
          <a:xfrm>
            <a:off x="3687234" y="6459539"/>
            <a:ext cx="4821767" cy="365125"/>
          </a:xfrm>
          <a:prstGeom prst="rect">
            <a:avLst/>
          </a:prstGeom>
        </p:spPr>
        <p:txBody>
          <a:bodyPr vert="horz" lIns="91440" tIns="45720" rIns="91440" bIns="45720" rtlCol="0" anchor="ctr"/>
          <a:lstStyle>
            <a:lvl1pPr algn="ctr" eaLnBrk="1" fontAlgn="auto" hangingPunct="1">
              <a:spcBef>
                <a:spcPts val="0"/>
              </a:spcBef>
              <a:spcAft>
                <a:spcPts val="0"/>
              </a:spcAft>
              <a:defRPr sz="900" cap="all" baseline="0">
                <a:solidFill>
                  <a:srgbClr val="FFFFFF"/>
                </a:solidFill>
                <a:latin typeface="+mn-lt"/>
                <a:cs typeface="+mn-cs"/>
              </a:defRPr>
            </a:lvl1pPr>
          </a:lstStyle>
          <a:p>
            <a:pPr>
              <a:defRPr/>
            </a:pPr>
            <a:endParaRPr lang="en-CA" dirty="0"/>
          </a:p>
        </p:txBody>
      </p:sp>
      <p:sp>
        <p:nvSpPr>
          <p:cNvPr id="6" name="Slide Number Placeholder 5"/>
          <p:cNvSpPr>
            <a:spLocks noGrp="1"/>
          </p:cNvSpPr>
          <p:nvPr>
            <p:ph type="sldNum" sz="quarter" idx="4"/>
          </p:nvPr>
        </p:nvSpPr>
        <p:spPr>
          <a:xfrm>
            <a:off x="9899651" y="6459539"/>
            <a:ext cx="1312333"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solidFill>
                  <a:srgbClr val="FFFFFF"/>
                </a:solidFill>
                <a:latin typeface="Calibri" pitchFamily="34" charset="0"/>
              </a:defRPr>
            </a:lvl1pPr>
          </a:lstStyle>
          <a:p>
            <a:fld id="{531CA7DD-620F-40D1-92BD-DC0E19FB96A1}" type="slidenum">
              <a:rPr lang="en-CA" altLang="en-US"/>
              <a:pPr/>
              <a:t>‹#›</a:t>
            </a:fld>
            <a:endParaRPr lang="en-CA" altLang="en-US" dirty="0"/>
          </a:p>
        </p:txBody>
      </p:sp>
      <p:cxnSp>
        <p:nvCxnSpPr>
          <p:cNvPr id="10" name="Straight Connector 9"/>
          <p:cNvCxnSpPr/>
          <p:nvPr/>
        </p:nvCxnSpPr>
        <p:spPr>
          <a:xfrm>
            <a:off x="1193800" y="1738313"/>
            <a:ext cx="9967384"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4519599"/>
      </p:ext>
    </p:extLst>
  </p:cSld>
  <p:clrMap bg1="lt1" tx1="dk1" bg2="lt2" tx2="dk2" accent1="accent1" accent2="accent2" accent3="accent3" accent4="accent4" accent5="accent5" accent6="accent6" hlink="hlink" folHlink="folHlink"/>
  <p:sldLayoutIdLst>
    <p:sldLayoutId id="2147483662" r:id="rId1"/>
    <p:sldLayoutId id="2147483663" r:id="rId2"/>
  </p:sldLayoutIdLst>
  <p:hf hdr="0" ftr="0" dt="0"/>
  <p:txStyles>
    <p:title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itchFamily="34" charset="0"/>
        <a:buChar char=" "/>
        <a:defRPr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Font typeface="Calibri" pitchFamily="34" charset="0"/>
        <a:buChar char="◦"/>
        <a:defRPr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Font typeface="Calibri" pitchFamily="34" charset="0"/>
        <a:buChar char="◦"/>
        <a:defRPr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itchFamily="34" charset="0"/>
        <a:buChar char="◦"/>
        <a:defRPr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mailto:davidarmstrong@hurontel.on.ca"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mailto:svandermeer@opsoa.org" TargetMode="External"/><Relationship Id="rId4" Type="http://schemas.openxmlformats.org/officeDocument/2006/relationships/hyperlink" Target="mailto:PhilHedges@kwic.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www.fin.gov.on.ca/en/budget/ontariobudgets/2017/ch3.html#ch35"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1"/>
        </a:gradFill>
        <a:effectLst/>
      </p:bgPr>
    </p:bg>
    <p:spTree>
      <p:nvGrpSpPr>
        <p:cNvPr id="1" name=""/>
        <p:cNvGrpSpPr/>
        <p:nvPr/>
      </p:nvGrpSpPr>
      <p:grpSpPr>
        <a:xfrm>
          <a:off x="0" y="0"/>
          <a:ext cx="0" cy="0"/>
          <a:chOff x="0" y="0"/>
          <a:chExt cx="0" cy="0"/>
        </a:xfrm>
      </p:grpSpPr>
      <p:sp>
        <p:nvSpPr>
          <p:cNvPr id="2051" name="Text Box 3"/>
          <p:cNvSpPr txBox="1">
            <a:spLocks noChangeArrowheads="1"/>
          </p:cNvSpPr>
          <p:nvPr/>
        </p:nvSpPr>
        <p:spPr bwMode="auto">
          <a:xfrm>
            <a:off x="1259174" y="3358341"/>
            <a:ext cx="7240249" cy="16189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nSpc>
                <a:spcPct val="110000"/>
              </a:lnSpc>
              <a:spcBef>
                <a:spcPct val="50000"/>
              </a:spcBef>
            </a:pPr>
            <a:r>
              <a:rPr lang="en-CA" altLang="en-US" sz="3200" i="1" dirty="0"/>
              <a:t>Enhancements to SCWI</a:t>
            </a:r>
            <a:endParaRPr lang="en-CA" altLang="en-US" sz="3200" b="1" dirty="0"/>
          </a:p>
          <a:p>
            <a:pPr eaLnBrk="1" hangingPunct="1">
              <a:lnSpc>
                <a:spcPct val="110000"/>
              </a:lnSpc>
              <a:spcBef>
                <a:spcPct val="50000"/>
              </a:spcBef>
              <a:defRPr/>
            </a:pPr>
            <a:endParaRPr lang="en-CA" sz="2000" b="1" dirty="0"/>
          </a:p>
          <a:p>
            <a:pPr eaLnBrk="1" hangingPunct="1">
              <a:lnSpc>
                <a:spcPct val="110000"/>
              </a:lnSpc>
              <a:spcBef>
                <a:spcPct val="50000"/>
              </a:spcBef>
              <a:defRPr/>
            </a:pPr>
            <a:r>
              <a:rPr lang="en-CA" sz="2000" b="1" dirty="0"/>
              <a:t>May 2017</a:t>
            </a:r>
          </a:p>
        </p:txBody>
      </p:sp>
      <p:pic>
        <p:nvPicPr>
          <p:cNvPr id="4" name="Picture 3"/>
          <p:cNvPicPr>
            <a:picLocks noChangeAspect="1"/>
          </p:cNvPicPr>
          <p:nvPr/>
        </p:nvPicPr>
        <p:blipFill>
          <a:blip r:embed="rId3" cstate="print"/>
          <a:srcRect/>
          <a:stretch>
            <a:fillRect/>
          </a:stretch>
        </p:blipFill>
        <p:spPr bwMode="auto">
          <a:xfrm>
            <a:off x="8645236" y="3148990"/>
            <a:ext cx="3094136" cy="1385888"/>
          </a:xfrm>
          <a:prstGeom prst="rect">
            <a:avLst/>
          </a:prstGeom>
          <a:noFill/>
          <a:ln w="9525">
            <a:noFill/>
            <a:miter lim="800000"/>
            <a:headEnd/>
            <a:tailEnd/>
          </a:ln>
        </p:spPr>
      </p:pic>
      <p:pic>
        <p:nvPicPr>
          <p:cNvPr id="5" name="Picture 1"/>
          <p:cNvPicPr>
            <a:picLocks noChangeAspect="1"/>
          </p:cNvPicPr>
          <p:nvPr/>
        </p:nvPicPr>
        <p:blipFill>
          <a:blip r:embed="rId4" cstate="print"/>
          <a:srcRect/>
          <a:stretch>
            <a:fillRect/>
          </a:stretch>
        </p:blipFill>
        <p:spPr bwMode="auto">
          <a:xfrm>
            <a:off x="544684" y="228791"/>
            <a:ext cx="2804444" cy="2804444"/>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pPr fontAlgn="base">
              <a:spcBef>
                <a:spcPct val="0"/>
              </a:spcBef>
              <a:spcAft>
                <a:spcPct val="0"/>
              </a:spcAft>
            </a:pPr>
            <a:fld id="{9102DD1D-BFBE-4F98-A9CB-ECF125052D67}" type="slidenum">
              <a:rPr lang="en-CA" altLang="en-US" sz="2800" smtClean="0">
                <a:cs typeface="Arial" charset="0"/>
              </a:rPr>
              <a:pPr fontAlgn="base">
                <a:spcBef>
                  <a:spcPct val="0"/>
                </a:spcBef>
                <a:spcAft>
                  <a:spcPct val="0"/>
                </a:spcAft>
              </a:pPr>
              <a:t>1</a:t>
            </a:fld>
            <a:endParaRPr lang="en-CA" altLang="en-US" sz="2800" dirty="0">
              <a:cs typeface="Arial" charset="0"/>
            </a:endParaRPr>
          </a:p>
        </p:txBody>
      </p:sp>
      <p:pic>
        <p:nvPicPr>
          <p:cNvPr id="3" name="Picture 2"/>
          <p:cNvPicPr>
            <a:picLocks noChangeAspect="1"/>
          </p:cNvPicPr>
          <p:nvPr/>
        </p:nvPicPr>
        <p:blipFill>
          <a:blip r:embed="rId5"/>
          <a:stretch>
            <a:fillRect/>
          </a:stretch>
        </p:blipFill>
        <p:spPr>
          <a:xfrm>
            <a:off x="8645236" y="4744229"/>
            <a:ext cx="3094136" cy="140220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433" y="78791"/>
            <a:ext cx="10058400" cy="1449387"/>
          </a:xfrm>
        </p:spPr>
        <p:txBody>
          <a:bodyPr/>
          <a:lstStyle/>
          <a:p>
            <a:r>
              <a:rPr lang="en-CA" dirty="0"/>
              <a:t>Adult Dual Credits: Unique Features</a:t>
            </a:r>
          </a:p>
        </p:txBody>
      </p:sp>
      <p:sp>
        <p:nvSpPr>
          <p:cNvPr id="3" name="Content Placeholder 2"/>
          <p:cNvSpPr>
            <a:spLocks noGrp="1"/>
          </p:cNvSpPr>
          <p:nvPr>
            <p:ph idx="1"/>
          </p:nvPr>
        </p:nvSpPr>
        <p:spPr/>
        <p:txBody>
          <a:bodyPr/>
          <a:lstStyle/>
          <a:p>
            <a:pPr marL="107950" indent="0">
              <a:lnSpc>
                <a:spcPct val="100000"/>
              </a:lnSpc>
              <a:spcAft>
                <a:spcPts val="0"/>
              </a:spcAft>
              <a:buNone/>
              <a:defRPr/>
            </a:pPr>
            <a:r>
              <a:rPr lang="en-CA" sz="3000" dirty="0">
                <a:solidFill>
                  <a:schemeClr val="tx1"/>
                </a:solidFill>
              </a:rPr>
              <a:t>The following are the preferred criteria that are specifically related to the Adult Dual Credit (ADC) Pilot Programs:</a:t>
            </a:r>
          </a:p>
          <a:p>
            <a:pPr marL="622300" indent="-514350">
              <a:lnSpc>
                <a:spcPct val="100000"/>
              </a:lnSpc>
              <a:spcAft>
                <a:spcPts val="0"/>
              </a:spcAft>
              <a:buFont typeface="Wingdings" panose="05000000000000000000" pitchFamily="2" charset="2"/>
              <a:buChar char="§"/>
              <a:defRPr/>
            </a:pPr>
            <a:r>
              <a:rPr lang="en-CA" sz="3000" dirty="0">
                <a:solidFill>
                  <a:schemeClr val="tx1"/>
                </a:solidFill>
              </a:rPr>
              <a:t>The target audience for this pilot is the adult who needs the additional support which is part of the dual credit program in order to achieve their goal of earning their OSSD and making a successful transition to post-secondary education (college or apprenticeship).</a:t>
            </a:r>
          </a:p>
          <a:p>
            <a:endParaRPr lang="en-CA" sz="3200" dirty="0"/>
          </a:p>
        </p:txBody>
      </p:sp>
      <p:sp>
        <p:nvSpPr>
          <p:cNvPr id="4" name="Slide Number Placeholder 3"/>
          <p:cNvSpPr>
            <a:spLocks noGrp="1"/>
          </p:cNvSpPr>
          <p:nvPr>
            <p:ph type="sldNum" sz="quarter" idx="12"/>
          </p:nvPr>
        </p:nvSpPr>
        <p:spPr/>
        <p:txBody>
          <a:bodyPr/>
          <a:lstStyle/>
          <a:p>
            <a:pPr fontAlgn="base">
              <a:spcBef>
                <a:spcPct val="0"/>
              </a:spcBef>
              <a:spcAft>
                <a:spcPct val="0"/>
              </a:spcAft>
            </a:pPr>
            <a:fld id="{9102DD1D-BFBE-4F98-A9CB-ECF125052D67}" type="slidenum">
              <a:rPr lang="en-CA" altLang="en-US" smtClean="0">
                <a:cs typeface="Arial" charset="0"/>
              </a:rPr>
              <a:pPr fontAlgn="base">
                <a:spcBef>
                  <a:spcPct val="0"/>
                </a:spcBef>
                <a:spcAft>
                  <a:spcPct val="0"/>
                </a:spcAft>
              </a:pPr>
              <a:t>10</a:t>
            </a:fld>
            <a:endParaRPr lang="en-CA" altLang="en-US" dirty="0">
              <a:cs typeface="Arial" charset="0"/>
            </a:endParaRPr>
          </a:p>
        </p:txBody>
      </p:sp>
    </p:spTree>
    <p:extLst>
      <p:ext uri="{BB962C8B-B14F-4D97-AF65-F5344CB8AC3E}">
        <p14:creationId xmlns:p14="http://schemas.microsoft.com/office/powerpoint/2010/main" val="2268096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433" y="78791"/>
            <a:ext cx="10058400" cy="1449387"/>
          </a:xfrm>
        </p:spPr>
        <p:txBody>
          <a:bodyPr/>
          <a:lstStyle/>
          <a:p>
            <a:r>
              <a:rPr lang="en-CA" dirty="0"/>
              <a:t>Adult Dual Credits: Unique Features</a:t>
            </a:r>
          </a:p>
        </p:txBody>
      </p:sp>
      <p:sp>
        <p:nvSpPr>
          <p:cNvPr id="3" name="Content Placeholder 2"/>
          <p:cNvSpPr>
            <a:spLocks noGrp="1"/>
          </p:cNvSpPr>
          <p:nvPr>
            <p:ph idx="1"/>
          </p:nvPr>
        </p:nvSpPr>
        <p:spPr/>
        <p:txBody>
          <a:bodyPr/>
          <a:lstStyle/>
          <a:p>
            <a:pPr marL="107950" indent="0">
              <a:lnSpc>
                <a:spcPct val="100000"/>
              </a:lnSpc>
              <a:spcAft>
                <a:spcPts val="0"/>
              </a:spcAft>
              <a:buNone/>
              <a:defRPr/>
            </a:pPr>
            <a:r>
              <a:rPr lang="en-CA" sz="3000" dirty="0">
                <a:solidFill>
                  <a:schemeClr val="tx1"/>
                </a:solidFill>
              </a:rPr>
              <a:t>The following are the preferred criteria that are specifically related to the Adult Dual Credit (ADC) Pilot Programs:</a:t>
            </a:r>
          </a:p>
          <a:p>
            <a:pPr marL="622300" indent="-514350">
              <a:lnSpc>
                <a:spcPct val="100000"/>
              </a:lnSpc>
              <a:spcAft>
                <a:spcPts val="0"/>
              </a:spcAft>
              <a:buFont typeface="Wingdings" panose="05000000000000000000" pitchFamily="2" charset="2"/>
              <a:buChar char="§"/>
              <a:defRPr/>
            </a:pPr>
            <a:r>
              <a:rPr lang="en-CA" sz="3000" dirty="0">
                <a:solidFill>
                  <a:schemeClr val="tx1"/>
                </a:solidFill>
              </a:rPr>
              <a:t>Students must be within reach of graduation</a:t>
            </a:r>
          </a:p>
          <a:p>
            <a:pPr marL="622300" indent="-514350">
              <a:lnSpc>
                <a:spcPct val="100000"/>
              </a:lnSpc>
              <a:spcAft>
                <a:spcPts val="0"/>
              </a:spcAft>
              <a:buFont typeface="Wingdings" panose="05000000000000000000" pitchFamily="2" charset="2"/>
              <a:buChar char="§"/>
              <a:defRPr/>
            </a:pPr>
            <a:r>
              <a:rPr lang="en-CA" sz="3000" dirty="0">
                <a:solidFill>
                  <a:schemeClr val="tx1"/>
                </a:solidFill>
              </a:rPr>
              <a:t>have the potential to succeed in college or apprenticeship</a:t>
            </a:r>
          </a:p>
          <a:p>
            <a:pPr marL="622300" indent="-514350">
              <a:lnSpc>
                <a:spcPct val="100000"/>
              </a:lnSpc>
              <a:spcAft>
                <a:spcPts val="0"/>
              </a:spcAft>
              <a:buFont typeface="Wingdings" panose="05000000000000000000" pitchFamily="2" charset="2"/>
              <a:buChar char="§"/>
              <a:defRPr/>
            </a:pPr>
            <a:r>
              <a:rPr lang="en-CA" sz="3000" dirty="0">
                <a:solidFill>
                  <a:schemeClr val="tx1"/>
                </a:solidFill>
              </a:rPr>
              <a:t>be 21 years of age and older</a:t>
            </a:r>
          </a:p>
          <a:p>
            <a:endParaRPr lang="en-CA" sz="3200" dirty="0"/>
          </a:p>
        </p:txBody>
      </p:sp>
      <p:sp>
        <p:nvSpPr>
          <p:cNvPr id="4" name="Slide Number Placeholder 3"/>
          <p:cNvSpPr>
            <a:spLocks noGrp="1"/>
          </p:cNvSpPr>
          <p:nvPr>
            <p:ph type="sldNum" sz="quarter" idx="12"/>
          </p:nvPr>
        </p:nvSpPr>
        <p:spPr/>
        <p:txBody>
          <a:bodyPr/>
          <a:lstStyle/>
          <a:p>
            <a:pPr fontAlgn="base">
              <a:spcBef>
                <a:spcPct val="0"/>
              </a:spcBef>
              <a:spcAft>
                <a:spcPct val="0"/>
              </a:spcAft>
            </a:pPr>
            <a:fld id="{9102DD1D-BFBE-4F98-A9CB-ECF125052D67}" type="slidenum">
              <a:rPr lang="en-CA" altLang="en-US" smtClean="0">
                <a:cs typeface="Arial" charset="0"/>
              </a:rPr>
              <a:pPr fontAlgn="base">
                <a:spcBef>
                  <a:spcPct val="0"/>
                </a:spcBef>
                <a:spcAft>
                  <a:spcPct val="0"/>
                </a:spcAft>
              </a:pPr>
              <a:t>11</a:t>
            </a:fld>
            <a:endParaRPr lang="en-CA" altLang="en-US" dirty="0">
              <a:cs typeface="Arial" charset="0"/>
            </a:endParaRPr>
          </a:p>
        </p:txBody>
      </p:sp>
    </p:spTree>
    <p:extLst>
      <p:ext uri="{BB962C8B-B14F-4D97-AF65-F5344CB8AC3E}">
        <p14:creationId xmlns:p14="http://schemas.microsoft.com/office/powerpoint/2010/main" val="261883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433" y="78791"/>
            <a:ext cx="10058400" cy="1449387"/>
          </a:xfrm>
        </p:spPr>
        <p:txBody>
          <a:bodyPr/>
          <a:lstStyle/>
          <a:p>
            <a:r>
              <a:rPr lang="en-CA" dirty="0"/>
              <a:t>Adult Dual Credits: Unique Features</a:t>
            </a:r>
          </a:p>
        </p:txBody>
      </p:sp>
      <p:sp>
        <p:nvSpPr>
          <p:cNvPr id="3" name="Content Placeholder 2"/>
          <p:cNvSpPr>
            <a:spLocks noGrp="1"/>
          </p:cNvSpPr>
          <p:nvPr>
            <p:ph idx="1"/>
          </p:nvPr>
        </p:nvSpPr>
        <p:spPr/>
        <p:txBody>
          <a:bodyPr/>
          <a:lstStyle/>
          <a:p>
            <a:pPr marL="107950" indent="0">
              <a:lnSpc>
                <a:spcPct val="100000"/>
              </a:lnSpc>
              <a:spcAft>
                <a:spcPts val="0"/>
              </a:spcAft>
              <a:buNone/>
              <a:defRPr/>
            </a:pPr>
            <a:r>
              <a:rPr lang="en-CA" sz="3000" dirty="0">
                <a:solidFill>
                  <a:schemeClr val="tx1"/>
                </a:solidFill>
              </a:rPr>
              <a:t>The following are the preferred criteria that are specifically related to the Adult Dual Credit (ADC) Pilot Programs:</a:t>
            </a:r>
          </a:p>
          <a:p>
            <a:pPr marL="622300" indent="-514350">
              <a:lnSpc>
                <a:spcPct val="100000"/>
              </a:lnSpc>
              <a:spcAft>
                <a:spcPts val="0"/>
              </a:spcAft>
              <a:buFont typeface="Wingdings" panose="05000000000000000000" pitchFamily="2" charset="2"/>
              <a:buChar char="§"/>
              <a:defRPr/>
            </a:pPr>
            <a:r>
              <a:rPr lang="en-CA" sz="3000" dirty="0">
                <a:solidFill>
                  <a:schemeClr val="tx1"/>
                </a:solidFill>
              </a:rPr>
              <a:t>Regional Planning Teams (RPTs) must work with board Adult and Continuing Education staff to develop proposals that will meet the needs of their students.</a:t>
            </a:r>
          </a:p>
          <a:p>
            <a:endParaRPr lang="en-CA" sz="3200" dirty="0"/>
          </a:p>
        </p:txBody>
      </p:sp>
      <p:sp>
        <p:nvSpPr>
          <p:cNvPr id="4" name="Slide Number Placeholder 3"/>
          <p:cNvSpPr>
            <a:spLocks noGrp="1"/>
          </p:cNvSpPr>
          <p:nvPr>
            <p:ph type="sldNum" sz="quarter" idx="12"/>
          </p:nvPr>
        </p:nvSpPr>
        <p:spPr/>
        <p:txBody>
          <a:bodyPr/>
          <a:lstStyle/>
          <a:p>
            <a:pPr fontAlgn="base">
              <a:spcBef>
                <a:spcPct val="0"/>
              </a:spcBef>
              <a:spcAft>
                <a:spcPct val="0"/>
              </a:spcAft>
            </a:pPr>
            <a:fld id="{9102DD1D-BFBE-4F98-A9CB-ECF125052D67}" type="slidenum">
              <a:rPr lang="en-CA" altLang="en-US" smtClean="0">
                <a:cs typeface="Arial" charset="0"/>
              </a:rPr>
              <a:pPr fontAlgn="base">
                <a:spcBef>
                  <a:spcPct val="0"/>
                </a:spcBef>
                <a:spcAft>
                  <a:spcPct val="0"/>
                </a:spcAft>
              </a:pPr>
              <a:t>12</a:t>
            </a:fld>
            <a:endParaRPr lang="en-CA" altLang="en-US" dirty="0">
              <a:cs typeface="Arial" charset="0"/>
            </a:endParaRPr>
          </a:p>
        </p:txBody>
      </p:sp>
    </p:spTree>
    <p:extLst>
      <p:ext uri="{BB962C8B-B14F-4D97-AF65-F5344CB8AC3E}">
        <p14:creationId xmlns:p14="http://schemas.microsoft.com/office/powerpoint/2010/main" val="963174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433" y="78791"/>
            <a:ext cx="10058400" cy="1449387"/>
          </a:xfrm>
        </p:spPr>
        <p:txBody>
          <a:bodyPr/>
          <a:lstStyle/>
          <a:p>
            <a:r>
              <a:rPr lang="en-CA" dirty="0"/>
              <a:t>Adult Dual Credits: Unique Features</a:t>
            </a:r>
          </a:p>
        </p:txBody>
      </p:sp>
      <p:sp>
        <p:nvSpPr>
          <p:cNvPr id="3" name="Content Placeholder 2"/>
          <p:cNvSpPr>
            <a:spLocks noGrp="1"/>
          </p:cNvSpPr>
          <p:nvPr>
            <p:ph idx="1"/>
          </p:nvPr>
        </p:nvSpPr>
        <p:spPr/>
        <p:txBody>
          <a:bodyPr/>
          <a:lstStyle/>
          <a:p>
            <a:pPr marL="107950" indent="0">
              <a:lnSpc>
                <a:spcPct val="100000"/>
              </a:lnSpc>
              <a:spcAft>
                <a:spcPts val="0"/>
              </a:spcAft>
              <a:buNone/>
              <a:defRPr/>
            </a:pPr>
            <a:r>
              <a:rPr lang="en-CA" sz="3000" dirty="0">
                <a:solidFill>
                  <a:schemeClr val="tx1"/>
                </a:solidFill>
              </a:rPr>
              <a:t>The following are the preferred criteria that are specifically related to the Adult Dual Credit (ADC) Pilot Programs:</a:t>
            </a:r>
          </a:p>
          <a:p>
            <a:pPr marL="622300" indent="-514350">
              <a:lnSpc>
                <a:spcPct val="100000"/>
              </a:lnSpc>
              <a:spcAft>
                <a:spcPts val="0"/>
              </a:spcAft>
              <a:buFont typeface="Wingdings" panose="05000000000000000000" pitchFamily="2" charset="2"/>
              <a:buChar char="§"/>
              <a:defRPr/>
            </a:pPr>
            <a:r>
              <a:rPr lang="en-CA" sz="3000" dirty="0">
                <a:solidFill>
                  <a:schemeClr val="tx1"/>
                </a:solidFill>
              </a:rPr>
              <a:t>Programs are to be on campus and delivered face-to-face.</a:t>
            </a:r>
          </a:p>
          <a:p>
            <a:pPr marL="622300" indent="-514350">
              <a:lnSpc>
                <a:spcPct val="100000"/>
              </a:lnSpc>
              <a:spcAft>
                <a:spcPts val="0"/>
              </a:spcAft>
              <a:buFont typeface="Wingdings" panose="05000000000000000000" pitchFamily="2" charset="2"/>
              <a:buChar char="§"/>
              <a:defRPr/>
            </a:pPr>
            <a:r>
              <a:rPr lang="en-CA" sz="3000" dirty="0">
                <a:solidFill>
                  <a:schemeClr val="tx1"/>
                </a:solidFill>
              </a:rPr>
              <a:t>All adult dual credit programs will include “ADC” in the title of the program in order for us to easily monitor participation and results in these pilot programs.</a:t>
            </a:r>
          </a:p>
          <a:p>
            <a:endParaRPr lang="en-CA" sz="3200" dirty="0"/>
          </a:p>
        </p:txBody>
      </p:sp>
      <p:sp>
        <p:nvSpPr>
          <p:cNvPr id="4" name="Slide Number Placeholder 3"/>
          <p:cNvSpPr>
            <a:spLocks noGrp="1"/>
          </p:cNvSpPr>
          <p:nvPr>
            <p:ph type="sldNum" sz="quarter" idx="12"/>
          </p:nvPr>
        </p:nvSpPr>
        <p:spPr/>
        <p:txBody>
          <a:bodyPr/>
          <a:lstStyle/>
          <a:p>
            <a:pPr fontAlgn="base">
              <a:spcBef>
                <a:spcPct val="0"/>
              </a:spcBef>
              <a:spcAft>
                <a:spcPct val="0"/>
              </a:spcAft>
            </a:pPr>
            <a:fld id="{9102DD1D-BFBE-4F98-A9CB-ECF125052D67}" type="slidenum">
              <a:rPr lang="en-CA" altLang="en-US" smtClean="0">
                <a:cs typeface="Arial" charset="0"/>
              </a:rPr>
              <a:pPr fontAlgn="base">
                <a:spcBef>
                  <a:spcPct val="0"/>
                </a:spcBef>
                <a:spcAft>
                  <a:spcPct val="0"/>
                </a:spcAft>
              </a:pPr>
              <a:t>13</a:t>
            </a:fld>
            <a:endParaRPr lang="en-CA" altLang="en-US" dirty="0">
              <a:cs typeface="Arial" charset="0"/>
            </a:endParaRPr>
          </a:p>
        </p:txBody>
      </p:sp>
    </p:spTree>
    <p:extLst>
      <p:ext uri="{BB962C8B-B14F-4D97-AF65-F5344CB8AC3E}">
        <p14:creationId xmlns:p14="http://schemas.microsoft.com/office/powerpoint/2010/main" val="10088407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433" y="78791"/>
            <a:ext cx="10058400" cy="1449387"/>
          </a:xfrm>
        </p:spPr>
        <p:txBody>
          <a:bodyPr/>
          <a:lstStyle/>
          <a:p>
            <a:r>
              <a:rPr lang="en-CA" dirty="0"/>
              <a:t>Adult Dual Credits</a:t>
            </a:r>
          </a:p>
        </p:txBody>
      </p:sp>
      <p:sp>
        <p:nvSpPr>
          <p:cNvPr id="3" name="Content Placeholder 2"/>
          <p:cNvSpPr>
            <a:spLocks noGrp="1"/>
          </p:cNvSpPr>
          <p:nvPr>
            <p:ph idx="1"/>
          </p:nvPr>
        </p:nvSpPr>
        <p:spPr/>
        <p:txBody>
          <a:bodyPr/>
          <a:lstStyle/>
          <a:p>
            <a:pPr marL="622300" indent="-514350">
              <a:lnSpc>
                <a:spcPct val="100000"/>
              </a:lnSpc>
              <a:spcAft>
                <a:spcPts val="0"/>
              </a:spcAft>
              <a:buFont typeface="Wingdings" panose="05000000000000000000" pitchFamily="2" charset="2"/>
              <a:buChar char="§"/>
              <a:defRPr/>
            </a:pPr>
            <a:r>
              <a:rPr lang="en-CA" sz="3000" dirty="0">
                <a:solidFill>
                  <a:schemeClr val="tx1"/>
                </a:solidFill>
              </a:rPr>
              <a:t>Dual credit policy requires the provision of dual credit teachers to provide additional supports for students in dual credit programs. </a:t>
            </a:r>
          </a:p>
          <a:p>
            <a:pPr marL="622300" indent="-514350">
              <a:lnSpc>
                <a:spcPct val="100000"/>
              </a:lnSpc>
              <a:spcAft>
                <a:spcPts val="0"/>
              </a:spcAft>
              <a:buFont typeface="Wingdings" panose="05000000000000000000" pitchFamily="2" charset="2"/>
              <a:buChar char="§"/>
              <a:defRPr/>
            </a:pPr>
            <a:r>
              <a:rPr lang="en-CA" sz="3000" dirty="0">
                <a:solidFill>
                  <a:schemeClr val="tx1"/>
                </a:solidFill>
              </a:rPr>
              <a:t>Funding for adult dual credit teachers will be provided for this pilot. </a:t>
            </a:r>
          </a:p>
          <a:p>
            <a:pPr marL="622300" indent="-514350">
              <a:lnSpc>
                <a:spcPct val="100000"/>
              </a:lnSpc>
              <a:spcAft>
                <a:spcPts val="0"/>
              </a:spcAft>
              <a:buFont typeface="Wingdings" panose="05000000000000000000" pitchFamily="2" charset="2"/>
              <a:buChar char="§"/>
              <a:defRPr/>
            </a:pPr>
            <a:r>
              <a:rPr lang="en-CA" sz="3000" dirty="0">
                <a:solidFill>
                  <a:schemeClr val="tx1"/>
                </a:solidFill>
              </a:rPr>
              <a:t>RPTs will request this funding through Miscellaneous based on the guideline outlined in the Request for Proposals.</a:t>
            </a:r>
            <a:endParaRPr lang="en-CA" sz="3200" dirty="0"/>
          </a:p>
        </p:txBody>
      </p:sp>
      <p:sp>
        <p:nvSpPr>
          <p:cNvPr id="4" name="Slide Number Placeholder 3"/>
          <p:cNvSpPr>
            <a:spLocks noGrp="1"/>
          </p:cNvSpPr>
          <p:nvPr>
            <p:ph type="sldNum" sz="quarter" idx="12"/>
          </p:nvPr>
        </p:nvSpPr>
        <p:spPr/>
        <p:txBody>
          <a:bodyPr/>
          <a:lstStyle/>
          <a:p>
            <a:pPr fontAlgn="base">
              <a:spcBef>
                <a:spcPct val="0"/>
              </a:spcBef>
              <a:spcAft>
                <a:spcPct val="0"/>
              </a:spcAft>
            </a:pPr>
            <a:fld id="{9102DD1D-BFBE-4F98-A9CB-ECF125052D67}" type="slidenum">
              <a:rPr lang="en-CA" altLang="en-US" smtClean="0">
                <a:cs typeface="Arial" charset="0"/>
              </a:rPr>
              <a:pPr fontAlgn="base">
                <a:spcBef>
                  <a:spcPct val="0"/>
                </a:spcBef>
                <a:spcAft>
                  <a:spcPct val="0"/>
                </a:spcAft>
              </a:pPr>
              <a:t>14</a:t>
            </a:fld>
            <a:endParaRPr lang="en-CA" altLang="en-US" dirty="0">
              <a:cs typeface="Arial" charset="0"/>
            </a:endParaRPr>
          </a:p>
        </p:txBody>
      </p:sp>
    </p:spTree>
    <p:extLst>
      <p:ext uri="{BB962C8B-B14F-4D97-AF65-F5344CB8AC3E}">
        <p14:creationId xmlns:p14="http://schemas.microsoft.com/office/powerpoint/2010/main" val="557563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433" y="78791"/>
            <a:ext cx="10058400" cy="1449387"/>
          </a:xfrm>
        </p:spPr>
        <p:txBody>
          <a:bodyPr/>
          <a:lstStyle/>
          <a:p>
            <a:r>
              <a:rPr lang="en-CA" dirty="0"/>
              <a:t>After Adult Dual Credits </a:t>
            </a:r>
            <a:r>
              <a:rPr lang="en-CA" sz="3600" dirty="0"/>
              <a:t>(After ADC)</a:t>
            </a:r>
            <a:endParaRPr lang="en-CA" dirty="0"/>
          </a:p>
        </p:txBody>
      </p:sp>
      <p:sp>
        <p:nvSpPr>
          <p:cNvPr id="3" name="Content Placeholder 2"/>
          <p:cNvSpPr>
            <a:spLocks noGrp="1"/>
          </p:cNvSpPr>
          <p:nvPr>
            <p:ph idx="1"/>
          </p:nvPr>
        </p:nvSpPr>
        <p:spPr/>
        <p:txBody>
          <a:bodyPr/>
          <a:lstStyle/>
          <a:p>
            <a:pPr marL="622300" indent="-514350">
              <a:lnSpc>
                <a:spcPct val="100000"/>
              </a:lnSpc>
              <a:spcAft>
                <a:spcPts val="0"/>
              </a:spcAft>
              <a:buFont typeface="Wingdings" panose="05000000000000000000" pitchFamily="2" charset="2"/>
              <a:buChar char="§"/>
              <a:defRPr/>
            </a:pPr>
            <a:r>
              <a:rPr lang="en-CA" sz="3000" dirty="0">
                <a:solidFill>
                  <a:schemeClr val="tx1"/>
                </a:solidFill>
              </a:rPr>
              <a:t>Includes four components:</a:t>
            </a:r>
          </a:p>
          <a:p>
            <a:pPr marL="914400" lvl="1" indent="-514350">
              <a:lnSpc>
                <a:spcPct val="100000"/>
              </a:lnSpc>
              <a:spcAft>
                <a:spcPts val="0"/>
              </a:spcAft>
              <a:buFont typeface="Wingdings" panose="05000000000000000000" pitchFamily="2" charset="2"/>
              <a:buChar char="§"/>
              <a:defRPr/>
            </a:pPr>
            <a:r>
              <a:rPr lang="en-CA" sz="2800" dirty="0">
                <a:solidFill>
                  <a:schemeClr val="tx1"/>
                </a:solidFill>
              </a:rPr>
              <a:t>3 small group conversations per class with a college advisor and dual credit teacher, if appropriate</a:t>
            </a:r>
          </a:p>
          <a:p>
            <a:pPr marL="914400" lvl="1" indent="-514350">
              <a:lnSpc>
                <a:spcPct val="100000"/>
              </a:lnSpc>
              <a:spcAft>
                <a:spcPts val="0"/>
              </a:spcAft>
              <a:buFont typeface="Wingdings" panose="05000000000000000000" pitchFamily="2" charset="2"/>
              <a:buChar char="§"/>
              <a:defRPr/>
            </a:pPr>
            <a:r>
              <a:rPr lang="en-CA" sz="2800" dirty="0">
                <a:solidFill>
                  <a:schemeClr val="tx1"/>
                </a:solidFill>
              </a:rPr>
              <a:t>4 hours of one-on-one follow-up conversations with the college advisor</a:t>
            </a:r>
          </a:p>
          <a:p>
            <a:pPr marL="914400" lvl="1" indent="-514350">
              <a:lnSpc>
                <a:spcPct val="100000"/>
              </a:lnSpc>
              <a:spcAft>
                <a:spcPts val="0"/>
              </a:spcAft>
              <a:buFont typeface="Wingdings" panose="05000000000000000000" pitchFamily="2" charset="2"/>
              <a:buChar char="§"/>
              <a:defRPr/>
            </a:pPr>
            <a:r>
              <a:rPr lang="en-CA" sz="2800" dirty="0">
                <a:solidFill>
                  <a:schemeClr val="tx1"/>
                </a:solidFill>
              </a:rPr>
              <a:t>6 hours of PD and reporting for the college advisor and dual credit teacher (per class)</a:t>
            </a:r>
          </a:p>
          <a:p>
            <a:pPr marL="914400" lvl="1" indent="-514350">
              <a:lnSpc>
                <a:spcPct val="100000"/>
              </a:lnSpc>
              <a:spcAft>
                <a:spcPts val="0"/>
              </a:spcAft>
              <a:buFont typeface="Wingdings" panose="05000000000000000000" pitchFamily="2" charset="2"/>
              <a:buChar char="§"/>
              <a:defRPr/>
            </a:pPr>
            <a:r>
              <a:rPr lang="en-CA" sz="2800" dirty="0">
                <a:solidFill>
                  <a:schemeClr val="tx1"/>
                </a:solidFill>
              </a:rPr>
              <a:t>Funded OCAS/OUAC applications for Adult Dual Credit students</a:t>
            </a:r>
          </a:p>
          <a:p>
            <a:pPr marL="914400" lvl="1" indent="-514350">
              <a:lnSpc>
                <a:spcPct val="100000"/>
              </a:lnSpc>
              <a:spcAft>
                <a:spcPts val="0"/>
              </a:spcAft>
              <a:buFont typeface="Wingdings" panose="05000000000000000000" pitchFamily="2" charset="2"/>
              <a:buChar char="§"/>
              <a:defRPr/>
            </a:pPr>
            <a:endParaRPr lang="en-CA" sz="2800" dirty="0">
              <a:solidFill>
                <a:schemeClr val="tx1"/>
              </a:solidFill>
            </a:endParaRPr>
          </a:p>
          <a:p>
            <a:endParaRPr lang="en-CA" sz="3200" dirty="0"/>
          </a:p>
        </p:txBody>
      </p:sp>
      <p:sp>
        <p:nvSpPr>
          <p:cNvPr id="4" name="Slide Number Placeholder 3"/>
          <p:cNvSpPr>
            <a:spLocks noGrp="1"/>
          </p:cNvSpPr>
          <p:nvPr>
            <p:ph type="sldNum" sz="quarter" idx="12"/>
          </p:nvPr>
        </p:nvSpPr>
        <p:spPr/>
        <p:txBody>
          <a:bodyPr/>
          <a:lstStyle/>
          <a:p>
            <a:pPr fontAlgn="base">
              <a:spcBef>
                <a:spcPct val="0"/>
              </a:spcBef>
              <a:spcAft>
                <a:spcPct val="0"/>
              </a:spcAft>
            </a:pPr>
            <a:fld id="{9102DD1D-BFBE-4F98-A9CB-ECF125052D67}" type="slidenum">
              <a:rPr lang="en-CA" altLang="en-US" smtClean="0">
                <a:cs typeface="Arial" charset="0"/>
              </a:rPr>
              <a:pPr fontAlgn="base">
                <a:spcBef>
                  <a:spcPct val="0"/>
                </a:spcBef>
                <a:spcAft>
                  <a:spcPct val="0"/>
                </a:spcAft>
              </a:pPr>
              <a:t>15</a:t>
            </a:fld>
            <a:endParaRPr lang="en-CA" altLang="en-US" dirty="0">
              <a:cs typeface="Arial" charset="0"/>
            </a:endParaRPr>
          </a:p>
        </p:txBody>
      </p:sp>
    </p:spTree>
    <p:extLst>
      <p:ext uri="{BB962C8B-B14F-4D97-AF65-F5344CB8AC3E}">
        <p14:creationId xmlns:p14="http://schemas.microsoft.com/office/powerpoint/2010/main" val="38577762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0757" y="175044"/>
            <a:ext cx="10058400" cy="1449387"/>
          </a:xfrm>
        </p:spPr>
        <p:txBody>
          <a:bodyPr/>
          <a:lstStyle/>
          <a:p>
            <a:r>
              <a:rPr lang="en-CA" dirty="0"/>
              <a:t>After ADC: Activity Funding Request</a:t>
            </a:r>
          </a:p>
        </p:txBody>
      </p:sp>
      <p:sp>
        <p:nvSpPr>
          <p:cNvPr id="4" name="Slide Number Placeholder 3"/>
          <p:cNvSpPr>
            <a:spLocks noGrp="1"/>
          </p:cNvSpPr>
          <p:nvPr>
            <p:ph type="sldNum" sz="quarter" idx="12"/>
          </p:nvPr>
        </p:nvSpPr>
        <p:spPr/>
        <p:txBody>
          <a:bodyPr/>
          <a:lstStyle/>
          <a:p>
            <a:pPr fontAlgn="base">
              <a:spcBef>
                <a:spcPct val="0"/>
              </a:spcBef>
              <a:spcAft>
                <a:spcPct val="0"/>
              </a:spcAft>
            </a:pPr>
            <a:fld id="{9102DD1D-BFBE-4F98-A9CB-ECF125052D67}" type="slidenum">
              <a:rPr lang="en-CA" altLang="en-US" smtClean="0">
                <a:cs typeface="Arial" charset="0"/>
              </a:rPr>
              <a:pPr fontAlgn="base">
                <a:spcBef>
                  <a:spcPct val="0"/>
                </a:spcBef>
                <a:spcAft>
                  <a:spcPct val="0"/>
                </a:spcAft>
              </a:pPr>
              <a:t>16</a:t>
            </a:fld>
            <a:endParaRPr lang="en-CA" altLang="en-US" dirty="0">
              <a:cs typeface="Arial"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97779447"/>
              </p:ext>
            </p:extLst>
          </p:nvPr>
        </p:nvGraphicFramePr>
        <p:xfrm>
          <a:off x="561472" y="1570064"/>
          <a:ext cx="11036970" cy="4663440"/>
        </p:xfrm>
        <a:graphic>
          <a:graphicData uri="http://schemas.openxmlformats.org/drawingml/2006/table">
            <a:tbl>
              <a:tblPr firstRow="1" bandRow="1">
                <a:tableStyleId>{5C22544A-7EE6-4342-B048-85BDC9FD1C3A}</a:tableStyleId>
              </a:tblPr>
              <a:tblGrid>
                <a:gridCol w="3678990">
                  <a:extLst>
                    <a:ext uri="{9D8B030D-6E8A-4147-A177-3AD203B41FA5}">
                      <a16:colId xmlns:a16="http://schemas.microsoft.com/office/drawing/2014/main" val="4165858509"/>
                    </a:ext>
                  </a:extLst>
                </a:gridCol>
                <a:gridCol w="2962443">
                  <a:extLst>
                    <a:ext uri="{9D8B030D-6E8A-4147-A177-3AD203B41FA5}">
                      <a16:colId xmlns:a16="http://schemas.microsoft.com/office/drawing/2014/main" val="3665370870"/>
                    </a:ext>
                  </a:extLst>
                </a:gridCol>
                <a:gridCol w="4395537">
                  <a:extLst>
                    <a:ext uri="{9D8B030D-6E8A-4147-A177-3AD203B41FA5}">
                      <a16:colId xmlns:a16="http://schemas.microsoft.com/office/drawing/2014/main" val="33128620"/>
                    </a:ext>
                  </a:extLst>
                </a:gridCol>
              </a:tblGrid>
              <a:tr h="370840">
                <a:tc>
                  <a:txBody>
                    <a:bodyPr/>
                    <a:lstStyle/>
                    <a:p>
                      <a:r>
                        <a:rPr lang="en-CA" sz="2400" dirty="0"/>
                        <a:t>Include Under Miscellaneous Requests</a:t>
                      </a:r>
                    </a:p>
                  </a:txBody>
                  <a:tcPr/>
                </a:tc>
                <a:tc>
                  <a:txBody>
                    <a:bodyPr/>
                    <a:lstStyle/>
                    <a:p>
                      <a:r>
                        <a:rPr lang="en-CA" sz="2400" dirty="0"/>
                        <a:t>Sample Based on 1 class of 20 ADC students</a:t>
                      </a:r>
                    </a:p>
                  </a:txBody>
                  <a:tcPr/>
                </a:tc>
                <a:tc>
                  <a:txBody>
                    <a:bodyPr/>
                    <a:lstStyle/>
                    <a:p>
                      <a:r>
                        <a:rPr lang="en-CA" sz="2400" dirty="0"/>
                        <a:t>Notes</a:t>
                      </a:r>
                    </a:p>
                  </a:txBody>
                  <a:tcPr/>
                </a:tc>
                <a:extLst>
                  <a:ext uri="{0D108BD9-81ED-4DB2-BD59-A6C34878D82A}">
                    <a16:rowId xmlns:a16="http://schemas.microsoft.com/office/drawing/2014/main" val="181036520"/>
                  </a:ext>
                </a:extLst>
              </a:tr>
              <a:tr h="370840">
                <a:tc>
                  <a:txBody>
                    <a:bodyPr/>
                    <a:lstStyle/>
                    <a:p>
                      <a:r>
                        <a:rPr lang="en-CA" sz="2400" dirty="0"/>
                        <a:t>OCAS Application Fee</a:t>
                      </a:r>
                    </a:p>
                  </a:txBody>
                  <a:tcPr/>
                </a:tc>
                <a:tc>
                  <a:txBody>
                    <a:bodyPr/>
                    <a:lstStyle/>
                    <a:p>
                      <a:pPr algn="r"/>
                      <a:r>
                        <a:rPr lang="en-CA" sz="2400" dirty="0"/>
                        <a:t>$1,900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2400" dirty="0"/>
                        <a:t># of ADC students x $95.00</a:t>
                      </a:r>
                    </a:p>
                  </a:txBody>
                  <a:tcPr/>
                </a:tc>
                <a:extLst>
                  <a:ext uri="{0D108BD9-81ED-4DB2-BD59-A6C34878D82A}">
                    <a16:rowId xmlns:a16="http://schemas.microsoft.com/office/drawing/2014/main" val="2053800216"/>
                  </a:ext>
                </a:extLst>
              </a:tr>
              <a:tr h="370840">
                <a:tc>
                  <a:txBody>
                    <a:bodyPr/>
                    <a:lstStyle/>
                    <a:p>
                      <a:r>
                        <a:rPr lang="en-CA" sz="2400" dirty="0"/>
                        <a:t>Small Group Conversations</a:t>
                      </a:r>
                    </a:p>
                  </a:txBody>
                  <a:tcPr/>
                </a:tc>
                <a:tc>
                  <a:txBody>
                    <a:bodyPr/>
                    <a:lstStyle/>
                    <a:p>
                      <a:pPr algn="r"/>
                      <a:r>
                        <a:rPr lang="en-CA" sz="2400" dirty="0"/>
                        <a:t>$135</a:t>
                      </a:r>
                    </a:p>
                  </a:txBody>
                  <a:tcPr/>
                </a:tc>
                <a:tc>
                  <a:txBody>
                    <a:bodyPr/>
                    <a:lstStyle/>
                    <a:p>
                      <a:r>
                        <a:rPr lang="en-CA" sz="2400" dirty="0"/>
                        <a:t>3 x $45/hr</a:t>
                      </a:r>
                    </a:p>
                  </a:txBody>
                  <a:tcPr/>
                </a:tc>
                <a:extLst>
                  <a:ext uri="{0D108BD9-81ED-4DB2-BD59-A6C34878D82A}">
                    <a16:rowId xmlns:a16="http://schemas.microsoft.com/office/drawing/2014/main" val="393428842"/>
                  </a:ext>
                </a:extLst>
              </a:tr>
              <a:tr h="370840">
                <a:tc>
                  <a:txBody>
                    <a:bodyPr/>
                    <a:lstStyle/>
                    <a:p>
                      <a:r>
                        <a:rPr lang="en-CA" sz="2400" dirty="0"/>
                        <a:t>One-on-one follow-up conversations</a:t>
                      </a:r>
                    </a:p>
                  </a:txBody>
                  <a:tcPr/>
                </a:tc>
                <a:tc>
                  <a:txBody>
                    <a:bodyPr/>
                    <a:lstStyle/>
                    <a:p>
                      <a:pPr algn="r"/>
                      <a:r>
                        <a:rPr lang="en-CA" sz="2400" dirty="0"/>
                        <a:t>$3,600</a:t>
                      </a:r>
                    </a:p>
                  </a:txBody>
                  <a:tcPr/>
                </a:tc>
                <a:tc>
                  <a:txBody>
                    <a:bodyPr/>
                    <a:lstStyle/>
                    <a:p>
                      <a:r>
                        <a:rPr lang="en-CA" sz="2400" dirty="0"/>
                        <a:t>4 sessions x # of ADC students x $45/hr</a:t>
                      </a:r>
                    </a:p>
                  </a:txBody>
                  <a:tcPr/>
                </a:tc>
                <a:extLst>
                  <a:ext uri="{0D108BD9-81ED-4DB2-BD59-A6C34878D82A}">
                    <a16:rowId xmlns:a16="http://schemas.microsoft.com/office/drawing/2014/main" val="2144772050"/>
                  </a:ext>
                </a:extLst>
              </a:tr>
              <a:tr h="370840">
                <a:tc>
                  <a:txBody>
                    <a:bodyPr/>
                    <a:lstStyle/>
                    <a:p>
                      <a:r>
                        <a:rPr lang="en-CA" sz="2400" dirty="0"/>
                        <a:t>PD and Report back for college advisor</a:t>
                      </a:r>
                    </a:p>
                  </a:txBody>
                  <a:tcPr/>
                </a:tc>
                <a:tc>
                  <a:txBody>
                    <a:bodyPr/>
                    <a:lstStyle/>
                    <a:p>
                      <a:pPr algn="r"/>
                      <a:r>
                        <a:rPr lang="en-CA" sz="2400" dirty="0"/>
                        <a:t>$5,400</a:t>
                      </a:r>
                    </a:p>
                  </a:txBody>
                  <a:tcPr/>
                </a:tc>
                <a:tc>
                  <a:txBody>
                    <a:bodyPr/>
                    <a:lstStyle/>
                    <a:p>
                      <a:r>
                        <a:rPr lang="en-CA" sz="2400" dirty="0"/>
                        <a:t>6 hours x $45/hour x # of ADC classes</a:t>
                      </a:r>
                    </a:p>
                  </a:txBody>
                  <a:tcPr/>
                </a:tc>
                <a:extLst>
                  <a:ext uri="{0D108BD9-81ED-4DB2-BD59-A6C34878D82A}">
                    <a16:rowId xmlns:a16="http://schemas.microsoft.com/office/drawing/2014/main" val="3302457553"/>
                  </a:ext>
                </a:extLst>
              </a:tr>
              <a:tr h="370840">
                <a:tc>
                  <a:txBody>
                    <a:bodyPr/>
                    <a:lstStyle/>
                    <a:p>
                      <a:r>
                        <a:rPr lang="en-CA" sz="2400" dirty="0"/>
                        <a:t>Workshop Materials</a:t>
                      </a:r>
                    </a:p>
                  </a:txBody>
                  <a:tcPr/>
                </a:tc>
                <a:tc>
                  <a:txBody>
                    <a:bodyPr/>
                    <a:lstStyle/>
                    <a:p>
                      <a:pPr algn="r"/>
                      <a:r>
                        <a:rPr lang="en-CA" sz="2400" dirty="0"/>
                        <a:t>$500</a:t>
                      </a:r>
                    </a:p>
                  </a:txBody>
                  <a:tcPr/>
                </a:tc>
                <a:tc>
                  <a:txBody>
                    <a:bodyPr/>
                    <a:lstStyle/>
                    <a:p>
                      <a:r>
                        <a:rPr lang="en-CA" sz="2400" dirty="0"/>
                        <a:t>$25 x # of ADC students</a:t>
                      </a:r>
                    </a:p>
                  </a:txBody>
                  <a:tcPr/>
                </a:tc>
                <a:extLst>
                  <a:ext uri="{0D108BD9-81ED-4DB2-BD59-A6C34878D82A}">
                    <a16:rowId xmlns:a16="http://schemas.microsoft.com/office/drawing/2014/main" val="3003427392"/>
                  </a:ext>
                </a:extLst>
              </a:tr>
              <a:tr h="370840">
                <a:tc>
                  <a:txBody>
                    <a:bodyPr/>
                    <a:lstStyle/>
                    <a:p>
                      <a:r>
                        <a:rPr lang="en-CA" sz="2400" b="1" dirty="0"/>
                        <a:t>Total of Sample</a:t>
                      </a:r>
                    </a:p>
                  </a:txBody>
                  <a:tcPr/>
                </a:tc>
                <a:tc>
                  <a:txBody>
                    <a:bodyPr/>
                    <a:lstStyle/>
                    <a:p>
                      <a:pPr algn="r"/>
                      <a:r>
                        <a:rPr lang="en-CA" sz="2400" b="1" dirty="0"/>
                        <a:t>$11,535</a:t>
                      </a:r>
                    </a:p>
                  </a:txBody>
                  <a:tcPr/>
                </a:tc>
                <a:tc>
                  <a:txBody>
                    <a:bodyPr/>
                    <a:lstStyle/>
                    <a:p>
                      <a:endParaRPr lang="en-CA" sz="2400" dirty="0"/>
                    </a:p>
                  </a:txBody>
                  <a:tcPr/>
                </a:tc>
                <a:extLst>
                  <a:ext uri="{0D108BD9-81ED-4DB2-BD59-A6C34878D82A}">
                    <a16:rowId xmlns:a16="http://schemas.microsoft.com/office/drawing/2014/main" val="3189627719"/>
                  </a:ext>
                </a:extLst>
              </a:tr>
            </a:tbl>
          </a:graphicData>
        </a:graphic>
      </p:graphicFrame>
    </p:spTree>
    <p:extLst>
      <p:ext uri="{BB962C8B-B14F-4D97-AF65-F5344CB8AC3E}">
        <p14:creationId xmlns:p14="http://schemas.microsoft.com/office/powerpoint/2010/main" val="9139072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chemeClr val="tx1"/>
                </a:solidFill>
              </a:rPr>
              <a:t>SCWI Enhancements: Next Steps and Timelines</a:t>
            </a:r>
          </a:p>
        </p:txBody>
      </p:sp>
      <p:sp>
        <p:nvSpPr>
          <p:cNvPr id="3" name="Text Placeholder 2"/>
          <p:cNvSpPr>
            <a:spLocks noGrp="1"/>
          </p:cNvSpPr>
          <p:nvPr>
            <p:ph type="body" idx="1"/>
          </p:nvPr>
        </p:nvSpPr>
        <p:spPr/>
        <p:txBody>
          <a:bodyPr/>
          <a:lstStyle/>
          <a:p>
            <a:pPr marL="622300" indent="-514350">
              <a:lnSpc>
                <a:spcPct val="100000"/>
              </a:lnSpc>
              <a:spcAft>
                <a:spcPts val="0"/>
              </a:spcAft>
              <a:buFont typeface="Wingdings" panose="05000000000000000000" pitchFamily="2" charset="2"/>
              <a:buChar char="§"/>
              <a:defRPr/>
            </a:pPr>
            <a:r>
              <a:rPr lang="en-CA" sz="3000" dirty="0">
                <a:solidFill>
                  <a:schemeClr val="tx1"/>
                </a:solidFill>
              </a:rPr>
              <a:t>Proposals will be accepted as early as Cycle 1 (closes June 5</a:t>
            </a:r>
            <a:r>
              <a:rPr lang="en-CA" sz="3000" baseline="30000" dirty="0">
                <a:solidFill>
                  <a:schemeClr val="tx1"/>
                </a:solidFill>
              </a:rPr>
              <a:t>th</a:t>
            </a:r>
            <a:r>
              <a:rPr lang="en-CA" sz="3000" dirty="0">
                <a:solidFill>
                  <a:schemeClr val="tx1"/>
                </a:solidFill>
              </a:rPr>
              <a:t> at 1:00pm)</a:t>
            </a:r>
          </a:p>
          <a:p>
            <a:pPr marL="622300" indent="-514350">
              <a:lnSpc>
                <a:spcPct val="100000"/>
              </a:lnSpc>
              <a:spcAft>
                <a:spcPts val="0"/>
              </a:spcAft>
              <a:buFont typeface="Wingdings" panose="05000000000000000000" pitchFamily="2" charset="2"/>
              <a:buChar char="§"/>
              <a:defRPr/>
            </a:pPr>
            <a:r>
              <a:rPr lang="en-CA" sz="3000" dirty="0">
                <a:solidFill>
                  <a:schemeClr val="tx1"/>
                </a:solidFill>
              </a:rPr>
              <a:t>RPTs have the option of submitting proposals on or before July 14</a:t>
            </a:r>
            <a:r>
              <a:rPr lang="en-CA" sz="3000" baseline="30000" dirty="0">
                <a:solidFill>
                  <a:schemeClr val="tx1"/>
                </a:solidFill>
              </a:rPr>
              <a:t>th</a:t>
            </a:r>
            <a:r>
              <a:rPr lang="en-CA" sz="3000" dirty="0">
                <a:solidFill>
                  <a:schemeClr val="tx1"/>
                </a:solidFill>
              </a:rPr>
              <a:t>. These proposals will be reviewed the week of July 17</a:t>
            </a:r>
            <a:r>
              <a:rPr lang="en-CA" sz="3000" baseline="30000" dirty="0">
                <a:solidFill>
                  <a:schemeClr val="tx1"/>
                </a:solidFill>
              </a:rPr>
              <a:t>th</a:t>
            </a:r>
            <a:r>
              <a:rPr lang="en-CA" sz="3000" dirty="0">
                <a:solidFill>
                  <a:schemeClr val="tx1"/>
                </a:solidFill>
              </a:rPr>
              <a:t> so RPTs can begin programs in Sem 1.</a:t>
            </a:r>
          </a:p>
          <a:p>
            <a:pPr marL="622300" indent="-514350">
              <a:lnSpc>
                <a:spcPct val="100000"/>
              </a:lnSpc>
              <a:spcAft>
                <a:spcPts val="0"/>
              </a:spcAft>
              <a:buFont typeface="Wingdings" panose="05000000000000000000" pitchFamily="2" charset="2"/>
              <a:buChar char="§"/>
              <a:defRPr/>
            </a:pPr>
            <a:r>
              <a:rPr lang="en-CA" sz="3000" dirty="0">
                <a:solidFill>
                  <a:schemeClr val="tx1"/>
                </a:solidFill>
              </a:rPr>
              <a:t>Proposals will continue to be accepted until available funding is allocated</a:t>
            </a:r>
          </a:p>
        </p:txBody>
      </p:sp>
      <p:sp>
        <p:nvSpPr>
          <p:cNvPr id="4" name="Slide Number Placeholder 3"/>
          <p:cNvSpPr>
            <a:spLocks noGrp="1"/>
          </p:cNvSpPr>
          <p:nvPr>
            <p:ph type="sldNum" sz="quarter" idx="12"/>
          </p:nvPr>
        </p:nvSpPr>
        <p:spPr/>
        <p:txBody>
          <a:bodyPr/>
          <a:lstStyle/>
          <a:p>
            <a:pPr>
              <a:defRPr/>
            </a:pPr>
            <a:fld id="{5B107A5C-FB8F-4D10-B892-37A6B48BDE25}" type="slidenum">
              <a:rPr lang="en-CA" altLang="en-US" smtClean="0"/>
              <a:pPr>
                <a:defRPr/>
              </a:pPr>
              <a:t>17</a:t>
            </a:fld>
            <a:endParaRPr lang="en-CA" altLang="en-US" dirty="0"/>
          </a:p>
        </p:txBody>
      </p:sp>
    </p:spTree>
    <p:extLst>
      <p:ext uri="{BB962C8B-B14F-4D97-AF65-F5344CB8AC3E}">
        <p14:creationId xmlns:p14="http://schemas.microsoft.com/office/powerpoint/2010/main" val="29728877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chemeClr val="tx1"/>
                </a:solidFill>
              </a:rPr>
              <a:t>SCWI Enhancements: Next Steps and Timelines</a:t>
            </a:r>
          </a:p>
        </p:txBody>
      </p:sp>
      <p:sp>
        <p:nvSpPr>
          <p:cNvPr id="3" name="Text Placeholder 2"/>
          <p:cNvSpPr>
            <a:spLocks noGrp="1"/>
          </p:cNvSpPr>
          <p:nvPr>
            <p:ph type="body" idx="1"/>
          </p:nvPr>
        </p:nvSpPr>
        <p:spPr/>
        <p:txBody>
          <a:bodyPr/>
          <a:lstStyle/>
          <a:p>
            <a:pPr marL="622300" indent="-514350">
              <a:lnSpc>
                <a:spcPct val="100000"/>
              </a:lnSpc>
              <a:spcAft>
                <a:spcPts val="0"/>
              </a:spcAft>
              <a:buFont typeface="Wingdings" panose="05000000000000000000" pitchFamily="2" charset="2"/>
              <a:buChar char="§"/>
              <a:defRPr/>
            </a:pPr>
            <a:r>
              <a:rPr lang="en-CA" sz="3000" dirty="0">
                <a:solidFill>
                  <a:schemeClr val="tx1"/>
                </a:solidFill>
              </a:rPr>
              <a:t>Webinars will be scheduled for Semester 1 college advisors for After ADC (AADC) activities early in September</a:t>
            </a:r>
          </a:p>
          <a:p>
            <a:pPr marL="622300" indent="-514350">
              <a:lnSpc>
                <a:spcPct val="100000"/>
              </a:lnSpc>
              <a:spcAft>
                <a:spcPts val="0"/>
              </a:spcAft>
              <a:buFont typeface="Wingdings" panose="05000000000000000000" pitchFamily="2" charset="2"/>
              <a:buChar char="§"/>
              <a:defRPr/>
            </a:pPr>
            <a:r>
              <a:rPr lang="en-CA" sz="3000" dirty="0">
                <a:solidFill>
                  <a:schemeClr val="tx1"/>
                </a:solidFill>
              </a:rPr>
              <a:t>Successful strategies related to ADCs, AADC will be gathered and shared with RPTs</a:t>
            </a:r>
          </a:p>
        </p:txBody>
      </p:sp>
      <p:sp>
        <p:nvSpPr>
          <p:cNvPr id="4" name="Slide Number Placeholder 3"/>
          <p:cNvSpPr>
            <a:spLocks noGrp="1"/>
          </p:cNvSpPr>
          <p:nvPr>
            <p:ph type="sldNum" sz="quarter" idx="12"/>
          </p:nvPr>
        </p:nvSpPr>
        <p:spPr/>
        <p:txBody>
          <a:bodyPr/>
          <a:lstStyle/>
          <a:p>
            <a:pPr>
              <a:defRPr/>
            </a:pPr>
            <a:fld id="{5B107A5C-FB8F-4D10-B892-37A6B48BDE25}" type="slidenum">
              <a:rPr lang="en-CA" altLang="en-US" smtClean="0"/>
              <a:pPr>
                <a:defRPr/>
              </a:pPr>
              <a:t>18</a:t>
            </a:fld>
            <a:endParaRPr lang="en-CA" altLang="en-US" dirty="0"/>
          </a:p>
        </p:txBody>
      </p:sp>
    </p:spTree>
    <p:extLst>
      <p:ext uri="{BB962C8B-B14F-4D97-AF65-F5344CB8AC3E}">
        <p14:creationId xmlns:p14="http://schemas.microsoft.com/office/powerpoint/2010/main" val="8062972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Reporting Enhancements</a:t>
            </a:r>
          </a:p>
        </p:txBody>
      </p:sp>
      <p:sp>
        <p:nvSpPr>
          <p:cNvPr id="3" name="Text Placeholder 2"/>
          <p:cNvSpPr>
            <a:spLocks noGrp="1"/>
          </p:cNvSpPr>
          <p:nvPr>
            <p:ph type="body" idx="1"/>
          </p:nvPr>
        </p:nvSpPr>
        <p:spPr/>
        <p:txBody>
          <a:bodyPr/>
          <a:lstStyle/>
          <a:p>
            <a:pPr marL="622300" indent="-514350">
              <a:lnSpc>
                <a:spcPct val="100000"/>
              </a:lnSpc>
              <a:spcAft>
                <a:spcPts val="0"/>
              </a:spcAft>
              <a:buFont typeface="Wingdings" panose="05000000000000000000" pitchFamily="2" charset="2"/>
              <a:buChar char="§"/>
              <a:defRPr/>
            </a:pPr>
            <a:r>
              <a:rPr lang="en-CA" sz="3000" dirty="0">
                <a:solidFill>
                  <a:schemeClr val="tx1"/>
                </a:solidFill>
              </a:rPr>
              <a:t>Reporting will follow the usual timelines </a:t>
            </a:r>
          </a:p>
          <a:p>
            <a:pPr marL="622300" indent="-514350">
              <a:lnSpc>
                <a:spcPct val="100000"/>
              </a:lnSpc>
              <a:spcAft>
                <a:spcPts val="0"/>
              </a:spcAft>
              <a:buFont typeface="Wingdings" panose="05000000000000000000" pitchFamily="2" charset="2"/>
              <a:buChar char="§"/>
              <a:defRPr/>
            </a:pPr>
            <a:r>
              <a:rPr lang="en-CA" sz="3000" dirty="0">
                <a:solidFill>
                  <a:schemeClr val="tx1"/>
                </a:solidFill>
              </a:rPr>
              <a:t>Some additional reporting will be required with details to follow</a:t>
            </a:r>
          </a:p>
        </p:txBody>
      </p:sp>
      <p:sp>
        <p:nvSpPr>
          <p:cNvPr id="4" name="Slide Number Placeholder 3"/>
          <p:cNvSpPr>
            <a:spLocks noGrp="1"/>
          </p:cNvSpPr>
          <p:nvPr>
            <p:ph type="sldNum" sz="quarter" idx="12"/>
          </p:nvPr>
        </p:nvSpPr>
        <p:spPr/>
        <p:txBody>
          <a:bodyPr/>
          <a:lstStyle/>
          <a:p>
            <a:pPr>
              <a:defRPr/>
            </a:pPr>
            <a:fld id="{5B107A5C-FB8F-4D10-B892-37A6B48BDE25}" type="slidenum">
              <a:rPr lang="en-CA" altLang="en-US" smtClean="0"/>
              <a:pPr>
                <a:defRPr/>
              </a:pPr>
              <a:t>19</a:t>
            </a:fld>
            <a:endParaRPr lang="en-CA" altLang="en-US" dirty="0"/>
          </a:p>
        </p:txBody>
      </p:sp>
    </p:spTree>
    <p:extLst>
      <p:ext uri="{BB962C8B-B14F-4D97-AF65-F5344CB8AC3E}">
        <p14:creationId xmlns:p14="http://schemas.microsoft.com/office/powerpoint/2010/main" val="345618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normAutofit/>
          </a:bodyPr>
          <a:lstStyle/>
          <a:p>
            <a:pPr eaLnBrk="1" fontAlgn="auto" hangingPunct="1">
              <a:spcAft>
                <a:spcPts val="0"/>
              </a:spcAft>
              <a:defRPr/>
            </a:pPr>
            <a:r>
              <a:rPr lang="en-CA" altLang="en-US" dirty="0">
                <a:solidFill>
                  <a:schemeClr val="tx1">
                    <a:lumMod val="75000"/>
                    <a:lumOff val="25000"/>
                  </a:schemeClr>
                </a:solidFill>
              </a:rPr>
              <a:t>Agenda</a:t>
            </a:r>
            <a:endParaRPr lang="en-US" altLang="en-US" dirty="0">
              <a:solidFill>
                <a:schemeClr val="tx1">
                  <a:lumMod val="75000"/>
                  <a:lumOff val="25000"/>
                </a:schemeClr>
              </a:solidFill>
            </a:endParaRPr>
          </a:p>
        </p:txBody>
      </p:sp>
      <p:sp>
        <p:nvSpPr>
          <p:cNvPr id="3" name="Content Placeholder 2"/>
          <p:cNvSpPr>
            <a:spLocks noGrp="1"/>
          </p:cNvSpPr>
          <p:nvPr>
            <p:ph idx="1"/>
          </p:nvPr>
        </p:nvSpPr>
        <p:spPr>
          <a:xfrm>
            <a:off x="1096433" y="1846264"/>
            <a:ext cx="9503143" cy="4022725"/>
          </a:xfrm>
        </p:spPr>
        <p:txBody>
          <a:bodyPr>
            <a:normAutofit/>
          </a:bodyPr>
          <a:lstStyle/>
          <a:p>
            <a:pPr marL="914400" lvl="1" indent="-514350">
              <a:lnSpc>
                <a:spcPct val="110000"/>
              </a:lnSpc>
              <a:spcAft>
                <a:spcPts val="0"/>
              </a:spcAft>
              <a:buFont typeface="Wingdings" panose="05000000000000000000" pitchFamily="2" charset="2"/>
              <a:buChar char="§"/>
              <a:defRPr/>
            </a:pPr>
            <a:r>
              <a:rPr lang="en-CA" sz="3500" dirty="0">
                <a:solidFill>
                  <a:schemeClr val="tx1"/>
                </a:solidFill>
              </a:rPr>
              <a:t>Introduction and Greetings (David Armstrong)</a:t>
            </a:r>
          </a:p>
          <a:p>
            <a:pPr marL="914400" lvl="1" indent="-514350">
              <a:lnSpc>
                <a:spcPct val="110000"/>
              </a:lnSpc>
              <a:spcAft>
                <a:spcPts val="0"/>
              </a:spcAft>
              <a:buFont typeface="Wingdings" panose="05000000000000000000" pitchFamily="2" charset="2"/>
              <a:buChar char="§"/>
              <a:defRPr/>
            </a:pPr>
            <a:r>
              <a:rPr lang="en-CA" sz="3500" dirty="0">
                <a:solidFill>
                  <a:schemeClr val="tx1"/>
                </a:solidFill>
              </a:rPr>
              <a:t>EDU/MAESD Initiatives</a:t>
            </a:r>
          </a:p>
          <a:p>
            <a:pPr marL="914400" lvl="1" indent="-514350">
              <a:lnSpc>
                <a:spcPct val="110000"/>
              </a:lnSpc>
              <a:spcAft>
                <a:spcPts val="0"/>
              </a:spcAft>
              <a:buFont typeface="Wingdings" panose="05000000000000000000" pitchFamily="2" charset="2"/>
              <a:buChar char="§"/>
              <a:defRPr/>
            </a:pPr>
            <a:r>
              <a:rPr lang="en-CA" sz="3500" dirty="0">
                <a:solidFill>
                  <a:schemeClr val="tx1"/>
                </a:solidFill>
              </a:rPr>
              <a:t>Adult Dual Credits</a:t>
            </a:r>
          </a:p>
          <a:p>
            <a:pPr marL="914400" lvl="1" indent="-514350">
              <a:lnSpc>
                <a:spcPct val="110000"/>
              </a:lnSpc>
              <a:spcAft>
                <a:spcPts val="0"/>
              </a:spcAft>
              <a:buFont typeface="Wingdings" panose="05000000000000000000" pitchFamily="2" charset="2"/>
              <a:buChar char="§"/>
              <a:defRPr/>
            </a:pPr>
            <a:r>
              <a:rPr lang="en-CA" sz="3500" dirty="0">
                <a:solidFill>
                  <a:schemeClr val="tx1"/>
                </a:solidFill>
              </a:rPr>
              <a:t>Questions and Answers</a:t>
            </a:r>
          </a:p>
          <a:p>
            <a:pPr marL="914400" lvl="1" indent="-514350">
              <a:lnSpc>
                <a:spcPct val="110000"/>
              </a:lnSpc>
              <a:spcAft>
                <a:spcPts val="0"/>
              </a:spcAft>
              <a:buFont typeface="Wingdings" panose="05000000000000000000" pitchFamily="2" charset="2"/>
              <a:buChar char="§"/>
              <a:defRPr/>
            </a:pPr>
            <a:r>
              <a:rPr lang="en-CA" sz="3500" dirty="0">
                <a:solidFill>
                  <a:schemeClr val="tx1"/>
                </a:solidFill>
              </a:rPr>
              <a:t>Conclusion</a:t>
            </a:r>
            <a:endParaRPr lang="en-US" sz="3500" dirty="0">
              <a:solidFill>
                <a:schemeClr val="tx1"/>
              </a:solidFill>
            </a:endParaRPr>
          </a:p>
          <a:p>
            <a:pPr eaLnBrk="1" hangingPunct="1">
              <a:defRPr/>
            </a:pPr>
            <a:endParaRPr lang="en-US" dirty="0"/>
          </a:p>
          <a:p>
            <a:pPr eaLnBrk="1" hangingPunct="1">
              <a:defRPr/>
            </a:pPr>
            <a:endParaRPr lang="en-US" dirty="0"/>
          </a:p>
        </p:txBody>
      </p:sp>
      <p:sp>
        <p:nvSpPr>
          <p:cNvPr id="4100" name="Slide Number Placeholder 3"/>
          <p:cNvSpPr>
            <a:spLocks noGrp="1"/>
          </p:cNvSpPr>
          <p:nvPr>
            <p:ph type="sldNum" sz="quarter" idx="12"/>
          </p:nvPr>
        </p:nvSpPr>
        <p:spPr>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4B53D70-6E3E-436F-AD31-5AE817DEB21B}" type="slidenum">
              <a:rPr lang="en-US" altLang="en-US"/>
              <a:pPr eaLnBrk="1" hangingPunct="1"/>
              <a:t>2</a:t>
            </a:fld>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CA" dirty="0"/>
              <a:t>Contact Us</a:t>
            </a:r>
          </a:p>
        </p:txBody>
      </p:sp>
      <p:sp>
        <p:nvSpPr>
          <p:cNvPr id="8" name="Content Placeholder 7"/>
          <p:cNvSpPr>
            <a:spLocks noGrp="1"/>
          </p:cNvSpPr>
          <p:nvPr>
            <p:ph idx="1"/>
          </p:nvPr>
        </p:nvSpPr>
        <p:spPr/>
        <p:txBody>
          <a:bodyPr/>
          <a:lstStyle/>
          <a:p>
            <a:pPr marL="0" indent="0">
              <a:buNone/>
            </a:pPr>
            <a:r>
              <a:rPr lang="en-CA" sz="2800" dirty="0"/>
              <a:t>David Armstrong </a:t>
            </a:r>
            <a:r>
              <a:rPr lang="en-CA" sz="2800" dirty="0">
                <a:hlinkClick r:id="rId3"/>
              </a:rPr>
              <a:t>davidarmstrong@hurontel.on.ca</a:t>
            </a:r>
            <a:r>
              <a:rPr lang="en-CA" sz="2800" dirty="0"/>
              <a:t> </a:t>
            </a:r>
          </a:p>
          <a:p>
            <a:pPr marL="0" indent="0">
              <a:buNone/>
            </a:pPr>
            <a:r>
              <a:rPr lang="en-CA" sz="2800" dirty="0"/>
              <a:t>Phil Hedges </a:t>
            </a:r>
            <a:r>
              <a:rPr lang="en-CA" sz="2800" dirty="0">
                <a:solidFill>
                  <a:schemeClr val="accent6">
                    <a:lumMod val="50000"/>
                  </a:schemeClr>
                </a:solidFill>
                <a:hlinkClick r:id="rId4"/>
              </a:rPr>
              <a:t>PhilHedges@kwic.com</a:t>
            </a:r>
            <a:r>
              <a:rPr lang="en-CA" sz="2800" dirty="0">
                <a:solidFill>
                  <a:schemeClr val="accent6">
                    <a:lumMod val="50000"/>
                  </a:schemeClr>
                </a:solidFill>
              </a:rPr>
              <a:t> </a:t>
            </a:r>
          </a:p>
          <a:p>
            <a:pPr marL="0" indent="0">
              <a:buNone/>
            </a:pPr>
            <a:r>
              <a:rPr lang="en-CA" sz="2800" dirty="0"/>
              <a:t>Sonja Vandermeer </a:t>
            </a:r>
            <a:r>
              <a:rPr lang="en-CA" sz="2800" dirty="0">
                <a:solidFill>
                  <a:schemeClr val="accent6">
                    <a:lumMod val="50000"/>
                  </a:schemeClr>
                </a:solidFill>
                <a:hlinkClick r:id="rId5"/>
              </a:rPr>
              <a:t>svandermeer@opsoa.org</a:t>
            </a:r>
            <a:endParaRPr lang="en-CA" sz="2800" dirty="0">
              <a:solidFill>
                <a:schemeClr val="accent6">
                  <a:lumMod val="50000"/>
                </a:schemeClr>
              </a:solidFill>
            </a:endParaRPr>
          </a:p>
          <a:p>
            <a:pPr marL="0" indent="0">
              <a:buNone/>
            </a:pPr>
            <a:endParaRPr lang="en-CA" sz="2800" dirty="0">
              <a:solidFill>
                <a:schemeClr val="accent6">
                  <a:lumMod val="50000"/>
                </a:schemeClr>
              </a:solidFill>
            </a:endParaRPr>
          </a:p>
          <a:p>
            <a:pPr>
              <a:buNone/>
            </a:pPr>
            <a:endParaRPr lang="en-CA" dirty="0"/>
          </a:p>
          <a:p>
            <a:pPr marL="0" indent="0">
              <a:buNone/>
            </a:pPr>
            <a:endParaRPr lang="en-CA" dirty="0"/>
          </a:p>
          <a:p>
            <a:endParaRPr lang="en-CA" dirty="0"/>
          </a:p>
        </p:txBody>
      </p:sp>
      <p:sp>
        <p:nvSpPr>
          <p:cNvPr id="2" name="Slide Number Placeholder 1"/>
          <p:cNvSpPr>
            <a:spLocks noGrp="1"/>
          </p:cNvSpPr>
          <p:nvPr>
            <p:ph type="sldNum" sz="quarter" idx="12"/>
          </p:nvPr>
        </p:nvSpPr>
        <p:spPr/>
        <p:txBody>
          <a:bodyPr/>
          <a:lstStyle/>
          <a:p>
            <a:pPr fontAlgn="base">
              <a:spcBef>
                <a:spcPct val="0"/>
              </a:spcBef>
              <a:spcAft>
                <a:spcPct val="0"/>
              </a:spcAft>
            </a:pPr>
            <a:fld id="{9102DD1D-BFBE-4F98-A9CB-ECF125052D67}" type="slidenum">
              <a:rPr lang="en-CA" altLang="en-US" smtClean="0">
                <a:cs typeface="Arial" charset="0"/>
              </a:rPr>
              <a:pPr fontAlgn="base">
                <a:spcBef>
                  <a:spcPct val="0"/>
                </a:spcBef>
                <a:spcAft>
                  <a:spcPct val="0"/>
                </a:spcAft>
              </a:pPr>
              <a:t>20</a:t>
            </a:fld>
            <a:endParaRPr lang="en-CA" altLang="en-US" dirty="0">
              <a:cs typeface="Arial" charset="0"/>
            </a:endParaRPr>
          </a:p>
        </p:txBody>
      </p:sp>
    </p:spTree>
    <p:extLst>
      <p:ext uri="{BB962C8B-B14F-4D97-AF65-F5344CB8AC3E}">
        <p14:creationId xmlns:p14="http://schemas.microsoft.com/office/powerpoint/2010/main" val="1573876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The Highly Skilled Workforce (HSW) Expert Panel (EDU/AESD)</a:t>
            </a:r>
          </a:p>
        </p:txBody>
      </p:sp>
      <p:sp>
        <p:nvSpPr>
          <p:cNvPr id="3" name="Text Placeholder 2"/>
          <p:cNvSpPr>
            <a:spLocks noGrp="1"/>
          </p:cNvSpPr>
          <p:nvPr>
            <p:ph type="body" idx="1"/>
          </p:nvPr>
        </p:nvSpPr>
        <p:spPr/>
        <p:txBody>
          <a:bodyPr/>
          <a:lstStyle/>
          <a:p>
            <a:r>
              <a:rPr lang="en-CA" sz="3200" dirty="0">
                <a:solidFill>
                  <a:schemeClr val="tx1"/>
                </a:solidFill>
              </a:rPr>
              <a:t>“The theme of Promotion of Multiple Career Pathways recognizes that all students need a greater awareness and real understanding of all career possibilities, traditional and non-traditional, available to them, including the steps needed to achieve their goals.” </a:t>
            </a:r>
          </a:p>
        </p:txBody>
      </p:sp>
      <p:sp>
        <p:nvSpPr>
          <p:cNvPr id="4" name="Slide Number Placeholder 3"/>
          <p:cNvSpPr>
            <a:spLocks noGrp="1"/>
          </p:cNvSpPr>
          <p:nvPr>
            <p:ph type="sldNum" sz="quarter" idx="12"/>
          </p:nvPr>
        </p:nvSpPr>
        <p:spPr/>
        <p:txBody>
          <a:bodyPr/>
          <a:lstStyle/>
          <a:p>
            <a:pPr>
              <a:defRPr/>
            </a:pPr>
            <a:fld id="{5B107A5C-FB8F-4D10-B892-37A6B48BDE25}" type="slidenum">
              <a:rPr lang="en-CA" altLang="en-US" smtClean="0"/>
              <a:pPr>
                <a:defRPr/>
              </a:pPr>
              <a:t>3</a:t>
            </a:fld>
            <a:endParaRPr lang="en-CA" altLang="en-US" dirty="0"/>
          </a:p>
        </p:txBody>
      </p:sp>
      <p:sp>
        <p:nvSpPr>
          <p:cNvPr id="5" name="Rectangle 4"/>
          <p:cNvSpPr/>
          <p:nvPr/>
        </p:nvSpPr>
        <p:spPr>
          <a:xfrm>
            <a:off x="5905667" y="5193398"/>
            <a:ext cx="4572000" cy="646331"/>
          </a:xfrm>
          <a:prstGeom prst="rect">
            <a:avLst/>
          </a:prstGeom>
        </p:spPr>
        <p:txBody>
          <a:bodyPr>
            <a:spAutoFit/>
          </a:bodyPr>
          <a:lstStyle/>
          <a:p>
            <a:r>
              <a:rPr lang="en-CA" i="1" dirty="0"/>
              <a:t>Building the Workforce of Tomorrow: A Shared Responsibility</a:t>
            </a:r>
            <a:r>
              <a:rPr lang="en-CA" dirty="0"/>
              <a:t>, June 2016</a:t>
            </a:r>
          </a:p>
        </p:txBody>
      </p:sp>
      <p:pic>
        <p:nvPicPr>
          <p:cNvPr id="6" name="Picture 5"/>
          <p:cNvPicPr>
            <a:picLocks noChangeAspect="1"/>
          </p:cNvPicPr>
          <p:nvPr/>
        </p:nvPicPr>
        <p:blipFill>
          <a:blip r:embed="rId3"/>
          <a:stretch>
            <a:fillRect/>
          </a:stretch>
        </p:blipFill>
        <p:spPr>
          <a:xfrm>
            <a:off x="1096433" y="4167540"/>
            <a:ext cx="3819896" cy="1810987"/>
          </a:xfrm>
          <a:prstGeom prst="rect">
            <a:avLst/>
          </a:prstGeom>
        </p:spPr>
      </p:pic>
    </p:spTree>
    <p:extLst>
      <p:ext uri="{BB962C8B-B14F-4D97-AF65-F5344CB8AC3E}">
        <p14:creationId xmlns:p14="http://schemas.microsoft.com/office/powerpoint/2010/main" val="2527675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433" y="78791"/>
            <a:ext cx="10058400" cy="1449387"/>
          </a:xfrm>
        </p:spPr>
        <p:txBody>
          <a:bodyPr/>
          <a:lstStyle/>
          <a:p>
            <a:r>
              <a:rPr lang="en-CA" dirty="0"/>
              <a:t>Enhanced SCWI</a:t>
            </a:r>
          </a:p>
        </p:txBody>
      </p:sp>
      <p:sp>
        <p:nvSpPr>
          <p:cNvPr id="3" name="Content Placeholder 2"/>
          <p:cNvSpPr>
            <a:spLocks noGrp="1"/>
          </p:cNvSpPr>
          <p:nvPr>
            <p:ph idx="1"/>
          </p:nvPr>
        </p:nvSpPr>
        <p:spPr/>
        <p:txBody>
          <a:bodyPr/>
          <a:lstStyle/>
          <a:p>
            <a:pPr marL="914400" lvl="1" indent="-514350">
              <a:lnSpc>
                <a:spcPct val="110000"/>
              </a:lnSpc>
              <a:spcAft>
                <a:spcPts val="0"/>
              </a:spcAft>
              <a:buFont typeface="Wingdings" panose="05000000000000000000" pitchFamily="2" charset="2"/>
              <a:buChar char="§"/>
              <a:defRPr/>
            </a:pPr>
            <a:r>
              <a:rPr lang="en-CA" sz="2800" dirty="0">
                <a:solidFill>
                  <a:schemeClr val="tx1"/>
                </a:solidFill>
              </a:rPr>
              <a:t>Adult Dual Credits</a:t>
            </a:r>
          </a:p>
          <a:p>
            <a:pPr marL="914400" lvl="1" indent="-514350">
              <a:lnSpc>
                <a:spcPct val="110000"/>
              </a:lnSpc>
              <a:spcAft>
                <a:spcPts val="0"/>
              </a:spcAft>
              <a:buFont typeface="Wingdings" panose="05000000000000000000" pitchFamily="2" charset="2"/>
              <a:buChar char="§"/>
              <a:defRPr/>
            </a:pPr>
            <a:r>
              <a:rPr lang="en-CA" sz="2800" dirty="0">
                <a:solidFill>
                  <a:schemeClr val="tx1"/>
                </a:solidFill>
              </a:rPr>
              <a:t>After Adult Dual Credits (an enhanced pathways planning activity for all adult dual credit students)</a:t>
            </a:r>
          </a:p>
          <a:p>
            <a:pPr marL="400050" lvl="1" indent="0">
              <a:lnSpc>
                <a:spcPct val="110000"/>
              </a:lnSpc>
              <a:spcAft>
                <a:spcPts val="0"/>
              </a:spcAft>
              <a:buNone/>
              <a:defRPr/>
            </a:pPr>
            <a:endParaRPr lang="en-CA" sz="2800" dirty="0">
              <a:solidFill>
                <a:schemeClr val="tx1"/>
              </a:solidFill>
            </a:endParaRPr>
          </a:p>
          <a:p>
            <a:endParaRPr lang="en-CA" sz="3200" dirty="0"/>
          </a:p>
        </p:txBody>
      </p:sp>
      <p:sp>
        <p:nvSpPr>
          <p:cNvPr id="4" name="Slide Number Placeholder 3"/>
          <p:cNvSpPr>
            <a:spLocks noGrp="1"/>
          </p:cNvSpPr>
          <p:nvPr>
            <p:ph type="sldNum" sz="quarter" idx="12"/>
          </p:nvPr>
        </p:nvSpPr>
        <p:spPr/>
        <p:txBody>
          <a:bodyPr/>
          <a:lstStyle/>
          <a:p>
            <a:pPr fontAlgn="base">
              <a:spcBef>
                <a:spcPct val="0"/>
              </a:spcBef>
              <a:spcAft>
                <a:spcPct val="0"/>
              </a:spcAft>
            </a:pPr>
            <a:fld id="{9102DD1D-BFBE-4F98-A9CB-ECF125052D67}" type="slidenum">
              <a:rPr lang="en-CA" altLang="en-US" smtClean="0">
                <a:cs typeface="Arial" charset="0"/>
              </a:rPr>
              <a:pPr fontAlgn="base">
                <a:spcBef>
                  <a:spcPct val="0"/>
                </a:spcBef>
                <a:spcAft>
                  <a:spcPct val="0"/>
                </a:spcAft>
              </a:pPr>
              <a:t>4</a:t>
            </a:fld>
            <a:endParaRPr lang="en-CA" altLang="en-US" dirty="0">
              <a:cs typeface="Arial" charset="0"/>
            </a:endParaRPr>
          </a:p>
        </p:txBody>
      </p:sp>
    </p:spTree>
    <p:extLst>
      <p:ext uri="{BB962C8B-B14F-4D97-AF65-F5344CB8AC3E}">
        <p14:creationId xmlns:p14="http://schemas.microsoft.com/office/powerpoint/2010/main" val="1671317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433" y="78791"/>
            <a:ext cx="10058400" cy="1449387"/>
          </a:xfrm>
        </p:spPr>
        <p:txBody>
          <a:bodyPr/>
          <a:lstStyle/>
          <a:p>
            <a:r>
              <a:rPr lang="en-CA" dirty="0"/>
              <a:t>Adult Dual Credits</a:t>
            </a:r>
          </a:p>
        </p:txBody>
      </p:sp>
      <p:sp>
        <p:nvSpPr>
          <p:cNvPr id="3" name="Content Placeholder 2"/>
          <p:cNvSpPr>
            <a:spLocks noGrp="1"/>
          </p:cNvSpPr>
          <p:nvPr>
            <p:ph idx="1"/>
          </p:nvPr>
        </p:nvSpPr>
        <p:spPr/>
        <p:txBody>
          <a:bodyPr/>
          <a:lstStyle/>
          <a:p>
            <a:pPr marL="622300" indent="-514350">
              <a:lnSpc>
                <a:spcPct val="100000"/>
              </a:lnSpc>
              <a:spcAft>
                <a:spcPts val="0"/>
              </a:spcAft>
              <a:buFont typeface="Wingdings" panose="05000000000000000000" pitchFamily="2" charset="2"/>
              <a:buChar char="§"/>
              <a:defRPr/>
            </a:pPr>
            <a:r>
              <a:rPr lang="en-CA" sz="3000" dirty="0">
                <a:solidFill>
                  <a:schemeClr val="tx1"/>
                </a:solidFill>
              </a:rPr>
              <a:t>“enhanced dual credit opportunities for adults” was announced as part of the government’s “Lifelong Learning and Skills Plan”  (</a:t>
            </a:r>
            <a:r>
              <a:rPr lang="en-US" u="sng" dirty="0">
                <a:hlinkClick r:id="rId2"/>
              </a:rPr>
              <a:t>http://www.fin.gov.on.ca/en/budget/ontariobudgets/2017/ch3.html#ch35</a:t>
            </a:r>
            <a:r>
              <a:rPr lang="en-US" u="sng" dirty="0"/>
              <a:t>)</a:t>
            </a:r>
          </a:p>
          <a:p>
            <a:pPr marL="622300" indent="-514350">
              <a:lnSpc>
                <a:spcPct val="100000"/>
              </a:lnSpc>
              <a:spcAft>
                <a:spcPts val="0"/>
              </a:spcAft>
              <a:buFont typeface="Wingdings" panose="05000000000000000000" pitchFamily="2" charset="2"/>
              <a:buChar char="§"/>
              <a:defRPr/>
            </a:pPr>
            <a:r>
              <a:rPr lang="en-CA" sz="2800" dirty="0">
                <a:solidFill>
                  <a:schemeClr val="tx1"/>
                </a:solidFill>
              </a:rPr>
              <a:t>Adult dual credit programs will be part of the School- College- Work Initiative (SCWI) </a:t>
            </a:r>
          </a:p>
          <a:p>
            <a:pPr marL="622300" indent="-514350">
              <a:lnSpc>
                <a:spcPct val="100000"/>
              </a:lnSpc>
              <a:spcAft>
                <a:spcPts val="0"/>
              </a:spcAft>
              <a:buFont typeface="Wingdings" panose="05000000000000000000" pitchFamily="2" charset="2"/>
              <a:buChar char="§"/>
              <a:defRPr/>
            </a:pPr>
            <a:r>
              <a:rPr lang="en-CA" sz="2800" dirty="0">
                <a:solidFill>
                  <a:schemeClr val="tx1"/>
                </a:solidFill>
              </a:rPr>
              <a:t>One year pilot program </a:t>
            </a:r>
          </a:p>
          <a:p>
            <a:pPr marL="622300" indent="-514350">
              <a:lnSpc>
                <a:spcPct val="100000"/>
              </a:lnSpc>
              <a:spcAft>
                <a:spcPts val="0"/>
              </a:spcAft>
              <a:buFont typeface="Wingdings" panose="05000000000000000000" pitchFamily="2" charset="2"/>
              <a:buChar char="§"/>
              <a:defRPr/>
            </a:pPr>
            <a:r>
              <a:rPr lang="en-CA" sz="2800" dirty="0">
                <a:solidFill>
                  <a:schemeClr val="tx1"/>
                </a:solidFill>
              </a:rPr>
              <a:t>Governed by existing dual credit policy and procedures.</a:t>
            </a:r>
          </a:p>
          <a:p>
            <a:endParaRPr lang="en-CA" sz="3200" dirty="0"/>
          </a:p>
        </p:txBody>
      </p:sp>
      <p:sp>
        <p:nvSpPr>
          <p:cNvPr id="4" name="Slide Number Placeholder 3"/>
          <p:cNvSpPr>
            <a:spLocks noGrp="1"/>
          </p:cNvSpPr>
          <p:nvPr>
            <p:ph type="sldNum" sz="quarter" idx="12"/>
          </p:nvPr>
        </p:nvSpPr>
        <p:spPr/>
        <p:txBody>
          <a:bodyPr/>
          <a:lstStyle/>
          <a:p>
            <a:pPr fontAlgn="base">
              <a:spcBef>
                <a:spcPct val="0"/>
              </a:spcBef>
              <a:spcAft>
                <a:spcPct val="0"/>
              </a:spcAft>
            </a:pPr>
            <a:fld id="{9102DD1D-BFBE-4F98-A9CB-ECF125052D67}" type="slidenum">
              <a:rPr lang="en-CA" altLang="en-US" smtClean="0">
                <a:cs typeface="Arial" charset="0"/>
              </a:rPr>
              <a:pPr fontAlgn="base">
                <a:spcBef>
                  <a:spcPct val="0"/>
                </a:spcBef>
                <a:spcAft>
                  <a:spcPct val="0"/>
                </a:spcAft>
              </a:pPr>
              <a:t>5</a:t>
            </a:fld>
            <a:endParaRPr lang="en-CA" altLang="en-US" dirty="0">
              <a:cs typeface="Arial" charset="0"/>
            </a:endParaRPr>
          </a:p>
        </p:txBody>
      </p:sp>
    </p:spTree>
    <p:extLst>
      <p:ext uri="{BB962C8B-B14F-4D97-AF65-F5344CB8AC3E}">
        <p14:creationId xmlns:p14="http://schemas.microsoft.com/office/powerpoint/2010/main" val="2535085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433" y="78791"/>
            <a:ext cx="10058400" cy="1449387"/>
          </a:xfrm>
        </p:spPr>
        <p:txBody>
          <a:bodyPr/>
          <a:lstStyle/>
          <a:p>
            <a:r>
              <a:rPr lang="en-CA" dirty="0"/>
              <a:t>Adult Dual Credits</a:t>
            </a:r>
          </a:p>
        </p:txBody>
      </p:sp>
      <p:sp>
        <p:nvSpPr>
          <p:cNvPr id="3" name="Content Placeholder 2"/>
          <p:cNvSpPr>
            <a:spLocks noGrp="1"/>
          </p:cNvSpPr>
          <p:nvPr>
            <p:ph idx="1"/>
          </p:nvPr>
        </p:nvSpPr>
        <p:spPr/>
        <p:txBody>
          <a:bodyPr/>
          <a:lstStyle/>
          <a:p>
            <a:pPr marL="622300" indent="-514350">
              <a:lnSpc>
                <a:spcPct val="100000"/>
              </a:lnSpc>
              <a:spcAft>
                <a:spcPts val="0"/>
              </a:spcAft>
              <a:buFont typeface="Wingdings" panose="05000000000000000000" pitchFamily="2" charset="2"/>
              <a:buChar char="§"/>
              <a:defRPr/>
            </a:pPr>
            <a:r>
              <a:rPr lang="en-CA" sz="3000" dirty="0">
                <a:solidFill>
                  <a:schemeClr val="tx1"/>
                </a:solidFill>
              </a:rPr>
              <a:t>Funding for the delivery of adult dual credits will be the same as for current dual credits. </a:t>
            </a:r>
          </a:p>
          <a:p>
            <a:pPr marL="622300" indent="-514350">
              <a:lnSpc>
                <a:spcPct val="100000"/>
              </a:lnSpc>
              <a:spcAft>
                <a:spcPts val="0"/>
              </a:spcAft>
              <a:buFont typeface="Wingdings" panose="05000000000000000000" pitchFamily="2" charset="2"/>
              <a:buChar char="§"/>
              <a:defRPr/>
            </a:pPr>
            <a:r>
              <a:rPr lang="en-CA" sz="3000" dirty="0">
                <a:solidFill>
                  <a:schemeClr val="tx1"/>
                </a:solidFill>
              </a:rPr>
              <a:t>Funding for the delivery of adult dual credits will be enveloped. </a:t>
            </a:r>
          </a:p>
          <a:p>
            <a:endParaRPr lang="en-CA" sz="3200" dirty="0"/>
          </a:p>
        </p:txBody>
      </p:sp>
      <p:sp>
        <p:nvSpPr>
          <p:cNvPr id="4" name="Slide Number Placeholder 3"/>
          <p:cNvSpPr>
            <a:spLocks noGrp="1"/>
          </p:cNvSpPr>
          <p:nvPr>
            <p:ph type="sldNum" sz="quarter" idx="12"/>
          </p:nvPr>
        </p:nvSpPr>
        <p:spPr/>
        <p:txBody>
          <a:bodyPr/>
          <a:lstStyle/>
          <a:p>
            <a:pPr fontAlgn="base">
              <a:spcBef>
                <a:spcPct val="0"/>
              </a:spcBef>
              <a:spcAft>
                <a:spcPct val="0"/>
              </a:spcAft>
            </a:pPr>
            <a:fld id="{9102DD1D-BFBE-4F98-A9CB-ECF125052D67}" type="slidenum">
              <a:rPr lang="en-CA" altLang="en-US" smtClean="0">
                <a:cs typeface="Arial" charset="0"/>
              </a:rPr>
              <a:pPr fontAlgn="base">
                <a:spcBef>
                  <a:spcPct val="0"/>
                </a:spcBef>
                <a:spcAft>
                  <a:spcPct val="0"/>
                </a:spcAft>
              </a:pPr>
              <a:t>6</a:t>
            </a:fld>
            <a:endParaRPr lang="en-CA" altLang="en-US" dirty="0">
              <a:cs typeface="Arial" charset="0"/>
            </a:endParaRPr>
          </a:p>
        </p:txBody>
      </p:sp>
    </p:spTree>
    <p:extLst>
      <p:ext uri="{BB962C8B-B14F-4D97-AF65-F5344CB8AC3E}">
        <p14:creationId xmlns:p14="http://schemas.microsoft.com/office/powerpoint/2010/main" val="2129080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433" y="78791"/>
            <a:ext cx="10058400" cy="1449387"/>
          </a:xfrm>
        </p:spPr>
        <p:txBody>
          <a:bodyPr/>
          <a:lstStyle/>
          <a:p>
            <a:r>
              <a:rPr lang="en-CA" dirty="0"/>
              <a:t>Adult Dual Credits: Common Elements</a:t>
            </a:r>
          </a:p>
        </p:txBody>
      </p:sp>
      <p:sp>
        <p:nvSpPr>
          <p:cNvPr id="3" name="Content Placeholder 2"/>
          <p:cNvSpPr>
            <a:spLocks noGrp="1"/>
          </p:cNvSpPr>
          <p:nvPr>
            <p:ph idx="1"/>
          </p:nvPr>
        </p:nvSpPr>
        <p:spPr/>
        <p:txBody>
          <a:bodyPr/>
          <a:lstStyle/>
          <a:p>
            <a:pPr marL="107950" indent="0">
              <a:lnSpc>
                <a:spcPct val="100000"/>
              </a:lnSpc>
              <a:spcAft>
                <a:spcPts val="0"/>
              </a:spcAft>
              <a:buNone/>
              <a:defRPr/>
            </a:pPr>
            <a:r>
              <a:rPr lang="en-US" sz="3000" dirty="0">
                <a:solidFill>
                  <a:schemeClr val="tx1"/>
                </a:solidFill>
              </a:rPr>
              <a:t>As is the case for dual credits for adolescents for 2017-18, the following will apply:</a:t>
            </a:r>
            <a:endParaRPr lang="en-CA" sz="3000" dirty="0">
              <a:solidFill>
                <a:schemeClr val="tx1"/>
              </a:solidFill>
            </a:endParaRPr>
          </a:p>
          <a:p>
            <a:pPr marL="622300" lvl="0" indent="-514350">
              <a:lnSpc>
                <a:spcPct val="100000"/>
              </a:lnSpc>
              <a:spcAft>
                <a:spcPts val="0"/>
              </a:spcAft>
              <a:buFont typeface="Wingdings" panose="05000000000000000000" pitchFamily="2" charset="2"/>
              <a:buChar char="§"/>
              <a:defRPr/>
            </a:pPr>
            <a:r>
              <a:rPr lang="en-US" sz="3000" dirty="0">
                <a:solidFill>
                  <a:schemeClr val="tx1"/>
                </a:solidFill>
              </a:rPr>
              <a:t>Students must be working towards an OSSD. Students who already hold an OSSD are not eligible. </a:t>
            </a:r>
            <a:endParaRPr lang="en-CA" sz="3000" dirty="0">
              <a:solidFill>
                <a:schemeClr val="tx1"/>
              </a:solidFill>
            </a:endParaRPr>
          </a:p>
          <a:p>
            <a:pPr marL="622300" lvl="0" indent="-514350">
              <a:lnSpc>
                <a:spcPct val="100000"/>
              </a:lnSpc>
              <a:spcAft>
                <a:spcPts val="0"/>
              </a:spcAft>
              <a:buFont typeface="Wingdings" panose="05000000000000000000" pitchFamily="2" charset="2"/>
              <a:buChar char="§"/>
              <a:defRPr/>
            </a:pPr>
            <a:r>
              <a:rPr lang="en-CA" sz="3000" dirty="0">
                <a:solidFill>
                  <a:schemeClr val="tx1"/>
                </a:solidFill>
              </a:rPr>
              <a:t>No four credit dual credit packages will be approved. </a:t>
            </a:r>
          </a:p>
          <a:p>
            <a:endParaRPr lang="en-CA" sz="3200" dirty="0"/>
          </a:p>
        </p:txBody>
      </p:sp>
      <p:sp>
        <p:nvSpPr>
          <p:cNvPr id="4" name="Slide Number Placeholder 3"/>
          <p:cNvSpPr>
            <a:spLocks noGrp="1"/>
          </p:cNvSpPr>
          <p:nvPr>
            <p:ph type="sldNum" sz="quarter" idx="12"/>
          </p:nvPr>
        </p:nvSpPr>
        <p:spPr/>
        <p:txBody>
          <a:bodyPr/>
          <a:lstStyle/>
          <a:p>
            <a:pPr fontAlgn="base">
              <a:spcBef>
                <a:spcPct val="0"/>
              </a:spcBef>
              <a:spcAft>
                <a:spcPct val="0"/>
              </a:spcAft>
            </a:pPr>
            <a:fld id="{9102DD1D-BFBE-4F98-A9CB-ECF125052D67}" type="slidenum">
              <a:rPr lang="en-CA" altLang="en-US" smtClean="0">
                <a:cs typeface="Arial" charset="0"/>
              </a:rPr>
              <a:pPr fontAlgn="base">
                <a:spcBef>
                  <a:spcPct val="0"/>
                </a:spcBef>
                <a:spcAft>
                  <a:spcPct val="0"/>
                </a:spcAft>
              </a:pPr>
              <a:t>7</a:t>
            </a:fld>
            <a:endParaRPr lang="en-CA" altLang="en-US" dirty="0">
              <a:cs typeface="Arial" charset="0"/>
            </a:endParaRPr>
          </a:p>
        </p:txBody>
      </p:sp>
    </p:spTree>
    <p:extLst>
      <p:ext uri="{BB962C8B-B14F-4D97-AF65-F5344CB8AC3E}">
        <p14:creationId xmlns:p14="http://schemas.microsoft.com/office/powerpoint/2010/main" val="3192459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433" y="78791"/>
            <a:ext cx="10058400" cy="1449387"/>
          </a:xfrm>
        </p:spPr>
        <p:txBody>
          <a:bodyPr/>
          <a:lstStyle/>
          <a:p>
            <a:r>
              <a:rPr lang="en-CA" dirty="0"/>
              <a:t>Adult Dual Credits: Common Elements</a:t>
            </a:r>
          </a:p>
        </p:txBody>
      </p:sp>
      <p:sp>
        <p:nvSpPr>
          <p:cNvPr id="3" name="Content Placeholder 2"/>
          <p:cNvSpPr>
            <a:spLocks noGrp="1"/>
          </p:cNvSpPr>
          <p:nvPr>
            <p:ph idx="1"/>
          </p:nvPr>
        </p:nvSpPr>
        <p:spPr/>
        <p:txBody>
          <a:bodyPr/>
          <a:lstStyle/>
          <a:p>
            <a:pPr marL="107950" indent="0">
              <a:lnSpc>
                <a:spcPct val="100000"/>
              </a:lnSpc>
              <a:spcAft>
                <a:spcPts val="0"/>
              </a:spcAft>
              <a:buNone/>
              <a:defRPr/>
            </a:pPr>
            <a:r>
              <a:rPr lang="en-US" sz="3000" dirty="0">
                <a:solidFill>
                  <a:schemeClr val="tx1"/>
                </a:solidFill>
              </a:rPr>
              <a:t>As is the case for dual credits for adolescents for 2017-18, the following will apply:</a:t>
            </a:r>
            <a:endParaRPr lang="en-CA" sz="3000" dirty="0">
              <a:solidFill>
                <a:schemeClr val="tx1"/>
              </a:solidFill>
            </a:endParaRPr>
          </a:p>
          <a:p>
            <a:pPr marL="622300" lvl="0" indent="-514350">
              <a:lnSpc>
                <a:spcPct val="100000"/>
              </a:lnSpc>
              <a:spcAft>
                <a:spcPts val="0"/>
              </a:spcAft>
              <a:buFont typeface="Wingdings" panose="05000000000000000000" pitchFamily="2" charset="2"/>
              <a:buChar char="§"/>
              <a:defRPr/>
            </a:pPr>
            <a:r>
              <a:rPr lang="en-CA" sz="3000" dirty="0">
                <a:solidFill>
                  <a:schemeClr val="tx1"/>
                </a:solidFill>
              </a:rPr>
              <a:t>Adult students in School Within a College (SWAC) Programs must attempt both one or more Ontario curriculum credits and one or more dual credit(s) in each semester. SWAC programs must be located on a college campus.</a:t>
            </a:r>
          </a:p>
          <a:p>
            <a:endParaRPr lang="en-CA" sz="3200" dirty="0"/>
          </a:p>
        </p:txBody>
      </p:sp>
      <p:sp>
        <p:nvSpPr>
          <p:cNvPr id="4" name="Slide Number Placeholder 3"/>
          <p:cNvSpPr>
            <a:spLocks noGrp="1"/>
          </p:cNvSpPr>
          <p:nvPr>
            <p:ph type="sldNum" sz="quarter" idx="12"/>
          </p:nvPr>
        </p:nvSpPr>
        <p:spPr/>
        <p:txBody>
          <a:bodyPr/>
          <a:lstStyle/>
          <a:p>
            <a:pPr fontAlgn="base">
              <a:spcBef>
                <a:spcPct val="0"/>
              </a:spcBef>
              <a:spcAft>
                <a:spcPct val="0"/>
              </a:spcAft>
            </a:pPr>
            <a:fld id="{9102DD1D-BFBE-4F98-A9CB-ECF125052D67}" type="slidenum">
              <a:rPr lang="en-CA" altLang="en-US" smtClean="0">
                <a:cs typeface="Arial" charset="0"/>
              </a:rPr>
              <a:pPr fontAlgn="base">
                <a:spcBef>
                  <a:spcPct val="0"/>
                </a:spcBef>
                <a:spcAft>
                  <a:spcPct val="0"/>
                </a:spcAft>
              </a:pPr>
              <a:t>8</a:t>
            </a:fld>
            <a:endParaRPr lang="en-CA" altLang="en-US" dirty="0">
              <a:cs typeface="Arial" charset="0"/>
            </a:endParaRPr>
          </a:p>
        </p:txBody>
      </p:sp>
    </p:spTree>
    <p:extLst>
      <p:ext uri="{BB962C8B-B14F-4D97-AF65-F5344CB8AC3E}">
        <p14:creationId xmlns:p14="http://schemas.microsoft.com/office/powerpoint/2010/main" val="3011506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433" y="78791"/>
            <a:ext cx="10058400" cy="1449387"/>
          </a:xfrm>
        </p:spPr>
        <p:txBody>
          <a:bodyPr/>
          <a:lstStyle/>
          <a:p>
            <a:r>
              <a:rPr lang="en-CA" dirty="0"/>
              <a:t>Adult Dual Credits: Common Elements</a:t>
            </a:r>
          </a:p>
        </p:txBody>
      </p:sp>
      <p:sp>
        <p:nvSpPr>
          <p:cNvPr id="3" name="Content Placeholder 2"/>
          <p:cNvSpPr>
            <a:spLocks noGrp="1"/>
          </p:cNvSpPr>
          <p:nvPr>
            <p:ph idx="1"/>
          </p:nvPr>
        </p:nvSpPr>
        <p:spPr/>
        <p:txBody>
          <a:bodyPr/>
          <a:lstStyle/>
          <a:p>
            <a:pPr marL="107950" indent="0">
              <a:lnSpc>
                <a:spcPct val="100000"/>
              </a:lnSpc>
              <a:spcAft>
                <a:spcPts val="0"/>
              </a:spcAft>
              <a:buNone/>
              <a:defRPr/>
            </a:pPr>
            <a:r>
              <a:rPr lang="en-US" sz="3000" dirty="0">
                <a:solidFill>
                  <a:schemeClr val="tx1"/>
                </a:solidFill>
              </a:rPr>
              <a:t>As is the case for dual credits for adolescents for 2017-18, the following will apply:</a:t>
            </a:r>
            <a:endParaRPr lang="en-CA" sz="3000" dirty="0">
              <a:solidFill>
                <a:schemeClr val="tx1"/>
              </a:solidFill>
            </a:endParaRPr>
          </a:p>
          <a:p>
            <a:pPr marL="622300" lvl="0" indent="-514350">
              <a:lnSpc>
                <a:spcPct val="100000"/>
              </a:lnSpc>
              <a:spcAft>
                <a:spcPts val="0"/>
              </a:spcAft>
              <a:buFont typeface="Wingdings" panose="05000000000000000000" pitchFamily="2" charset="2"/>
              <a:buChar char="§"/>
              <a:defRPr/>
            </a:pPr>
            <a:r>
              <a:rPr lang="en-CA" sz="3000" dirty="0">
                <a:solidFill>
                  <a:schemeClr val="tx1"/>
                </a:solidFill>
              </a:rPr>
              <a:t>If students from a French-language board wish to participate in Dual Credit programs at an English-language college, then provide evidence of a signed protocol between all French-language and appropriate English-language colleges. These are expected to be in place prior to the commencement of the course.</a:t>
            </a:r>
          </a:p>
          <a:p>
            <a:endParaRPr lang="en-CA" sz="3200" dirty="0"/>
          </a:p>
        </p:txBody>
      </p:sp>
      <p:sp>
        <p:nvSpPr>
          <p:cNvPr id="4" name="Slide Number Placeholder 3"/>
          <p:cNvSpPr>
            <a:spLocks noGrp="1"/>
          </p:cNvSpPr>
          <p:nvPr>
            <p:ph type="sldNum" sz="quarter" idx="12"/>
          </p:nvPr>
        </p:nvSpPr>
        <p:spPr/>
        <p:txBody>
          <a:bodyPr/>
          <a:lstStyle/>
          <a:p>
            <a:pPr fontAlgn="base">
              <a:spcBef>
                <a:spcPct val="0"/>
              </a:spcBef>
              <a:spcAft>
                <a:spcPct val="0"/>
              </a:spcAft>
            </a:pPr>
            <a:fld id="{9102DD1D-BFBE-4F98-A9CB-ECF125052D67}" type="slidenum">
              <a:rPr lang="en-CA" altLang="en-US" smtClean="0">
                <a:cs typeface="Arial" charset="0"/>
              </a:rPr>
              <a:pPr fontAlgn="base">
                <a:spcBef>
                  <a:spcPct val="0"/>
                </a:spcBef>
                <a:spcAft>
                  <a:spcPct val="0"/>
                </a:spcAft>
              </a:pPr>
              <a:t>9</a:t>
            </a:fld>
            <a:endParaRPr lang="en-CA" altLang="en-US" dirty="0">
              <a:cs typeface="Arial" charset="0"/>
            </a:endParaRPr>
          </a:p>
        </p:txBody>
      </p:sp>
    </p:spTree>
    <p:extLst>
      <p:ext uri="{BB962C8B-B14F-4D97-AF65-F5344CB8AC3E}">
        <p14:creationId xmlns:p14="http://schemas.microsoft.com/office/powerpoint/2010/main" val="1230934290"/>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993</TotalTime>
  <Words>1052</Words>
  <Application>Microsoft Office PowerPoint</Application>
  <PresentationFormat>Widescreen</PresentationFormat>
  <Paragraphs>119</Paragraphs>
  <Slides>20</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ＭＳ Ｐゴシック</vt:lpstr>
      <vt:lpstr>Arial</vt:lpstr>
      <vt:lpstr>Calibri</vt:lpstr>
      <vt:lpstr>Calibri Light</vt:lpstr>
      <vt:lpstr>Wingdings</vt:lpstr>
      <vt:lpstr>Retrospect</vt:lpstr>
      <vt:lpstr>PowerPoint Presentation</vt:lpstr>
      <vt:lpstr>Agenda</vt:lpstr>
      <vt:lpstr>The Highly Skilled Workforce (HSW) Expert Panel (EDU/AESD)</vt:lpstr>
      <vt:lpstr>Enhanced SCWI</vt:lpstr>
      <vt:lpstr>Adult Dual Credits</vt:lpstr>
      <vt:lpstr>Adult Dual Credits</vt:lpstr>
      <vt:lpstr>Adult Dual Credits: Common Elements</vt:lpstr>
      <vt:lpstr>Adult Dual Credits: Common Elements</vt:lpstr>
      <vt:lpstr>Adult Dual Credits: Common Elements</vt:lpstr>
      <vt:lpstr>Adult Dual Credits: Unique Features</vt:lpstr>
      <vt:lpstr>Adult Dual Credits: Unique Features</vt:lpstr>
      <vt:lpstr>Adult Dual Credits: Unique Features</vt:lpstr>
      <vt:lpstr>Adult Dual Credits: Unique Features</vt:lpstr>
      <vt:lpstr>Adult Dual Credits</vt:lpstr>
      <vt:lpstr>After Adult Dual Credits (After ADC)</vt:lpstr>
      <vt:lpstr>After ADC: Activity Funding Request</vt:lpstr>
      <vt:lpstr>SCWI Enhancements: Next Steps and Timelines</vt:lpstr>
      <vt:lpstr>SCWI Enhancements: Next Steps and Timelines</vt:lpstr>
      <vt:lpstr>Reporting Enhancements</vt:lpstr>
      <vt:lpstr>Contact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Sonja Vandermeer</dc:creator>
  <cp:lastModifiedBy>David</cp:lastModifiedBy>
  <cp:revision>187</cp:revision>
  <cp:lastPrinted>2017-05-05T18:08:33Z</cp:lastPrinted>
  <dcterms:created xsi:type="dcterms:W3CDTF">2017-02-16T12:54:46Z</dcterms:created>
  <dcterms:modified xsi:type="dcterms:W3CDTF">2017-05-30T12:51:01Z</dcterms:modified>
</cp:coreProperties>
</file>