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414" r:id="rId5"/>
    <p:sldId id="555" r:id="rId6"/>
    <p:sldId id="553" r:id="rId7"/>
    <p:sldId id="554" r:id="rId8"/>
    <p:sldId id="552" r:id="rId9"/>
    <p:sldId id="565" r:id="rId10"/>
    <p:sldId id="569" r:id="rId11"/>
    <p:sldId id="300" r:id="rId12"/>
    <p:sldId id="566" r:id="rId13"/>
    <p:sldId id="571" r:id="rId14"/>
    <p:sldId id="260" r:id="rId15"/>
    <p:sldId id="261" r:id="rId16"/>
    <p:sldId id="265" r:id="rId17"/>
    <p:sldId id="259" r:id="rId18"/>
    <p:sldId id="567" r:id="rId19"/>
    <p:sldId id="542" r:id="rId20"/>
    <p:sldId id="356" r:id="rId2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620" autoAdjust="0"/>
  </p:normalViewPr>
  <p:slideViewPr>
    <p:cSldViewPr snapToGrid="0">
      <p:cViewPr varScale="1">
        <p:scale>
          <a:sx n="84" d="100"/>
          <a:sy n="84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95EDEF-5AB1-467B-B0BD-F965DD1E9B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1FE42-43B2-4CE8-9F58-71745949F8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80E5E1B-CD00-41EB-AB48-CB45E6EE1AA6}" type="datetime1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FC6C-8170-4526-A7B5-98B4AB5AC4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28FDD-D0A2-4295-90D3-565A24C9DB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ACE7F35-8AC0-4886-A7A0-156F114D66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5479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44EFB65-D603-45EF-AC4D-2B99CABC55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1866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B5F20-43BB-4D60-A3BF-2016D3B683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811345-B81A-47C6-ADDC-62E16D3111CB}" type="datetime1">
              <a:rPr lang="en-CA" smtClean="0"/>
              <a:t>2021-05-20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94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160" indent="-2889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631" indent="-2311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883" indent="-2311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135" indent="-2311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389" indent="-2311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641" indent="-2311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893" indent="-2311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9145" indent="-2311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4A0F7A-D689-4582-92EA-E30B5926ABCC}" type="slidenum">
              <a:rPr lang="en-CA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2017-12-22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898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5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72E62-11E9-4FBD-9582-6435B9AE1485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EFB65-D603-45EF-AC4D-2B99CABC559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10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270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612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81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53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18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95D48-B0B1-41EA-91AC-32B83515B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364F5-DA86-4275-9B8E-6C943B0E98D2}" type="datetime1">
              <a:rPr lang="en-CA" smtClean="0"/>
              <a:t>2021-05-20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290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AEC48-7FEB-4E1D-BA84-5C32777000CA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1E42E-CB68-4B4C-BDB1-12DA5E5C05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D58E8B-D4EE-4113-BC3B-242E9C1B1DA3}" type="datetime1">
              <a:rPr lang="en-CA" smtClean="0"/>
              <a:t>2021-05-20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17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3CD1B-3D4F-441E-A96B-02DE5236FB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3014F2-4CBE-45DC-B929-1FBD6A02C1F0}" type="datetime1">
              <a:rPr lang="en-CA" smtClean="0"/>
              <a:t>2021-05-20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29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6FBB-9C1D-40B2-8013-CE18228BA81C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3145D-FEF7-436E-9C7B-14AC045B59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535791-237F-4F75-B371-0DABB9ED57EE}" type="datetime1">
              <a:rPr lang="en-CA" smtClean="0"/>
              <a:t>2021-05-20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89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06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45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39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85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77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7569B8-A119-47D0-BE43-6652F3CAF415}" type="datetime1">
              <a:rPr lang="en-CA" smtClean="0"/>
              <a:t>2021-05-20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FB65-D603-45EF-AC4D-2B99CABC559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4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7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28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1200"/>
            <a:ext cx="9144000" cy="2798763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880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 style [optional]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CE7C2-E60E-4A4B-A81A-CE222175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85" y="5773336"/>
            <a:ext cx="1986230" cy="50974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BC0371-6811-DD4F-A104-2EB303A82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37140"/>
            <a:ext cx="9144000" cy="313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3784F9-25EA-6847-B43E-F5097A015B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058434"/>
            <a:ext cx="9144000" cy="3135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date [optional]</a:t>
            </a:r>
          </a:p>
        </p:txBody>
      </p:sp>
    </p:spTree>
    <p:extLst>
      <p:ext uri="{BB962C8B-B14F-4D97-AF65-F5344CB8AC3E}">
        <p14:creationId xmlns:p14="http://schemas.microsoft.com/office/powerpoint/2010/main" val="20895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D70248-87B2-3740-9BFE-265F52204EEF}"/>
              </a:ext>
            </a:extLst>
          </p:cNvPr>
          <p:cNvSpPr txBox="1"/>
          <p:nvPr/>
        </p:nvSpPr>
        <p:spPr>
          <a:xfrm>
            <a:off x="6011694" y="6428454"/>
            <a:ext cx="5134837" cy="25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i="1" dirty="0">
                <a:solidFill>
                  <a:schemeClr val="accent1"/>
                </a:solidFill>
                <a:latin typeface="Source Sans Pro" panose="020B0503030403020204" pitchFamily="34" charset="77"/>
              </a:rPr>
              <a:t>This document, and all assets related to it, are strictly confidential and are considered the intellectual property of OCAS.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6777644-50DB-6849-8AD0-ECA9755F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4" y="1386238"/>
            <a:ext cx="10404475" cy="479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D0202-A540-294C-90CA-52BE7BC980AC}"/>
              </a:ext>
            </a:extLst>
          </p:cNvPr>
          <p:cNvSpPr txBox="1"/>
          <p:nvPr/>
        </p:nvSpPr>
        <p:spPr>
          <a:xfrm>
            <a:off x="11353099" y="6239302"/>
            <a:ext cx="52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9D2088F-FB42-534A-85FB-30A0E735DB1E}" type="slidenum">
              <a:rPr lang="en-US" sz="1400" smtClean="0">
                <a:solidFill>
                  <a:schemeClr val="bg1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A004E4DE-A3E9-3049-AAB3-75841DF4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354360"/>
            <a:ext cx="10403774" cy="32585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15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D70248-87B2-3740-9BFE-265F52204EEF}"/>
              </a:ext>
            </a:extLst>
          </p:cNvPr>
          <p:cNvSpPr txBox="1"/>
          <p:nvPr/>
        </p:nvSpPr>
        <p:spPr>
          <a:xfrm>
            <a:off x="6011694" y="6428454"/>
            <a:ext cx="5134837" cy="25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This document, and all assets related to it, are strictly confidential and are considered the intellectual property of OCAS.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6777644-50DB-6849-8AD0-ECA9755F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4" y="1386238"/>
            <a:ext cx="10404475" cy="479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D0202-A540-294C-90CA-52BE7BC980AC}"/>
              </a:ext>
            </a:extLst>
          </p:cNvPr>
          <p:cNvSpPr txBox="1"/>
          <p:nvPr/>
        </p:nvSpPr>
        <p:spPr>
          <a:xfrm>
            <a:off x="11353099" y="6239302"/>
            <a:ext cx="52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2088F-FB42-534A-85FB-30A0E735DB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77"/>
              <a:ea typeface="+mn-ea"/>
              <a:cs typeface="+mn-cs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A004E4DE-A3E9-3049-AAB3-75841DF4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354360"/>
            <a:ext cx="10403774" cy="32585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375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85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25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7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6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34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84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07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1121C0-A75C-4DA5-85BB-3B86624E7B45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85C96F-161A-4804-B6D8-583498225EAF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5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3E9E8-5B88-4F45-B934-F80A292F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6" y="365125"/>
            <a:ext cx="10403774" cy="307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6D2B5-E91F-BE4B-B49A-484E9FF5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026" y="1386238"/>
            <a:ext cx="10403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8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wi.ca/scwi/edcs.php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ject.ca/iject/research.php" TargetMode="External"/><Relationship Id="rId4" Type="http://schemas.openxmlformats.org/officeDocument/2006/relationships/hyperlink" Target="http://scwi.ca/scwi/research.ph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armstrong@ontariodirectors.c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vandermeer@ontariodirectors.ca" TargetMode="External"/><Relationship Id="rId5" Type="http://schemas.openxmlformats.org/officeDocument/2006/relationships/hyperlink" Target="mailto:PhilHedges@kwic.com" TargetMode="External"/><Relationship Id="rId4" Type="http://schemas.openxmlformats.org/officeDocument/2006/relationships/hyperlink" Target="mailto:janine.griffor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7758-5EBF-4F95-A1E4-311DFCA74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RPT 6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Spring SMART Goal </a:t>
            </a:r>
            <a:r>
              <a:rPr lang="en-CA" dirty="0" err="1">
                <a:solidFill>
                  <a:schemeClr val="tx1"/>
                </a:solidFill>
              </a:rPr>
              <a:t>Discussion</a:t>
            </a:r>
            <a:r>
              <a:rPr lang="en-CA" dirty="0" err="1">
                <a:solidFill>
                  <a:schemeClr val="bg1"/>
                </a:solidFill>
              </a:rPr>
              <a:t>Visit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4E9E5-3545-4274-A148-B2539AFA6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b="1">
                <a:solidFill>
                  <a:srgbClr val="00B050"/>
                </a:solidFill>
              </a:rPr>
              <a:t>May </a:t>
            </a:r>
            <a:r>
              <a:rPr lang="en-CA" sz="3600" b="1" dirty="0">
                <a:solidFill>
                  <a:srgbClr val="00B050"/>
                </a:solidFill>
              </a:rPr>
              <a:t>2021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1B4ED62-8B48-4E6C-B78E-1912A7F2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4161793"/>
            <a:ext cx="219456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Resources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636501" y="5949180"/>
            <a:ext cx="656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CA" altLang="en-US" dirty="0"/>
              <a:t>http://scwi.ca/scwi/edcs.php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715CF-00E3-41CB-8186-5F6C1E6048F0}" type="slidenum">
              <a:rPr lang="en-CA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810000" y="54102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4A253-890B-46BC-8107-5D7354475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649" y="945397"/>
            <a:ext cx="6934200" cy="48630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63823" y="5576788"/>
            <a:ext cx="1521154" cy="750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CC1D4-FAED-4A34-AAFB-3AC6964AC78F}"/>
              </a:ext>
            </a:extLst>
          </p:cNvPr>
          <p:cNvSpPr txBox="1"/>
          <p:nvPr/>
        </p:nvSpPr>
        <p:spPr>
          <a:xfrm>
            <a:off x="525117" y="1863349"/>
            <a:ext cx="3873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Interim Reporting Webinar</a:t>
            </a:r>
          </a:p>
          <a:p>
            <a:r>
              <a:rPr lang="en-CA" sz="2000" dirty="0">
                <a:hlinkClick r:id="rId5"/>
              </a:rPr>
              <a:t>http://www.scwi.ca/scwi/edcs.php</a:t>
            </a:r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77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ED22-F92C-40B7-97B2-AC9AED365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Dual Credit Analysis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3F374-7DF7-4082-8C48-F5FAFF6F7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Application Cycles 2017 - 2020</a:t>
            </a:r>
          </a:p>
        </p:txBody>
      </p:sp>
    </p:spTree>
    <p:extLst>
      <p:ext uri="{BB962C8B-B14F-4D97-AF65-F5344CB8AC3E}">
        <p14:creationId xmlns:p14="http://schemas.microsoft.com/office/powerpoint/2010/main" val="128891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EFDF1-63CC-4B25-99C2-B5EB33B4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3C4B4-FF59-40FB-98D4-3EFD0A3DBE44}"/>
              </a:ext>
            </a:extLst>
          </p:cNvPr>
          <p:cNvSpPr txBox="1"/>
          <p:nvPr/>
        </p:nvSpPr>
        <p:spPr>
          <a:xfrm>
            <a:off x="1541462" y="3995848"/>
            <a:ext cx="910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all dual credit applicants received an offer to an Ontario college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dual credit applicants who received an offer subsequently enroled at college.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dual credit applicants who apply with a voucher received an offer to an Ontario college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dual credit applicants who applied with a voucher subsequently enroled at college.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wide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86%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all applicants received an offer to an Ontario college.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71%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applicants who received an offer subsequently enroled at college.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BAEE9-275B-43FB-9A67-5DCBFB19EB16}"/>
              </a:ext>
            </a:extLst>
          </p:cNvPr>
          <p:cNvSpPr txBox="1"/>
          <p:nvPr/>
        </p:nvSpPr>
        <p:spPr>
          <a:xfrm>
            <a:off x="743841" y="1543245"/>
            <a:ext cx="11071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FINDINGS: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credit students are receiving offers in greater proportion than all applicants.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applicants who receive offers, a larger proportion of dual credit students are enrolling (77%) as compared to applicants system wide (71%).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 credit students who used a voucher continue to be less likely to enrol than their other dual credit counterparts.  They are also less like to be retained for the entirety of their program.</a:t>
            </a:r>
          </a:p>
        </p:txBody>
      </p:sp>
    </p:spTree>
    <p:extLst>
      <p:ext uri="{BB962C8B-B14F-4D97-AF65-F5344CB8AC3E}">
        <p14:creationId xmlns:p14="http://schemas.microsoft.com/office/powerpoint/2010/main" val="94426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E23B32-DEE5-405E-9A11-1288D9A9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13" y="852071"/>
            <a:ext cx="10403774" cy="32585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Applications, Offers, Enrolments – Dual Credit vs. Dual Credits with an SCWI Voucher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BFDF8D-2701-4F39-A6B6-987F6D1EC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82" y="1727248"/>
            <a:ext cx="5438875" cy="339842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BB7F9B-A0D9-4D15-B515-F7A8F225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984" y="1727248"/>
            <a:ext cx="6314016" cy="33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8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E23B32-DEE5-405E-9A11-1288D9A9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13" y="921519"/>
            <a:ext cx="10403774" cy="32585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Applications, Offers, Enrolments – Dual Credit vs. System Wide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EEA630-26FA-4EAA-A49D-7B246AFDB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82" y="1727248"/>
            <a:ext cx="5693964" cy="355781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D47D61-65A0-4F62-B643-CA9A02B95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908" y="1618191"/>
            <a:ext cx="5540593" cy="36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E23B32-DEE5-405E-9A11-1288D9A9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13" y="1002542"/>
            <a:ext cx="10403774" cy="325852"/>
          </a:xfrm>
        </p:spPr>
        <p:txBody>
          <a:bodyPr>
            <a:normAutofit fontScale="90000"/>
          </a:bodyPr>
          <a:lstStyle/>
          <a:p>
            <a:r>
              <a:rPr lang="en-US" dirty="0"/>
              <a:t>Retention by Credential Type – Dual Credit vs. Dual Credit with a SCWI voucher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2B29C-D025-4470-8428-78347C64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2" y="1932440"/>
            <a:ext cx="5783465" cy="2993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DB469-3110-4602-9E90-9EDC2F88C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83" y="1932439"/>
            <a:ext cx="5931622" cy="28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0789E-4E83-411F-8FF7-386EDC55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 Breakdown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702F5-FB67-4BAB-B728-462D95F9A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02" y="1536503"/>
            <a:ext cx="5759065" cy="3932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4E8D0-1F9B-446D-B98E-7A68B19CB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99" y="1536503"/>
            <a:ext cx="5601194" cy="39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68FDE-4E83-4267-A3CB-738FB384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Other Research 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63A58-FB41-446C-9E66-AAADA39C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866102" cy="2135957"/>
          </a:xfrm>
        </p:spPr>
        <p:txBody>
          <a:bodyPr>
            <a:normAutofit/>
          </a:bodyPr>
          <a:lstStyle/>
          <a:p>
            <a:r>
              <a:rPr lang="en-CA" sz="2800" dirty="0"/>
              <a:t>Is there research that you are doing related to dual credit students?</a:t>
            </a:r>
          </a:p>
          <a:p>
            <a:r>
              <a:rPr lang="en-CA" sz="2800" dirty="0"/>
              <a:t>What other areas should we be exploring with OCAS?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6AD614-D2B5-4345-9EF7-974A264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517" y="1845734"/>
            <a:ext cx="2832203" cy="35232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C5BD11-8747-42DA-BBA2-533240A822DC}"/>
              </a:ext>
            </a:extLst>
          </p:cNvPr>
          <p:cNvSpPr/>
          <p:nvPr/>
        </p:nvSpPr>
        <p:spPr>
          <a:xfrm>
            <a:off x="1097280" y="3607357"/>
            <a:ext cx="4380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>
                <a:hlinkClick r:id="rId4"/>
              </a:rPr>
              <a:t>http://scwi.ca/scwi/research.php</a:t>
            </a:r>
            <a:endParaRPr lang="en-CA" sz="2400"/>
          </a:p>
          <a:p>
            <a:r>
              <a:rPr lang="en-CA" sz="2400">
                <a:hlinkClick r:id="rId5"/>
              </a:rPr>
              <a:t>http</a:t>
            </a:r>
            <a:r>
              <a:rPr lang="en-CA" sz="2400" dirty="0">
                <a:hlinkClick r:id="rId5"/>
              </a:rPr>
              <a:t>://iject.ca/iject/research.php</a:t>
            </a:r>
            <a:r>
              <a:rPr lang="en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23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9FDC-99D6-47C1-8795-4A36D8D5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4.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7AB6-CA34-4B6C-9544-81F8A8B9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Questions</a:t>
            </a:r>
          </a:p>
          <a:p>
            <a:r>
              <a:rPr lang="en-CA" sz="2800" dirty="0"/>
              <a:t>Feedback</a:t>
            </a:r>
          </a:p>
          <a:p>
            <a:r>
              <a:rPr lang="en-CA" sz="2800" dirty="0"/>
              <a:t>Comments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7A29D-BF3C-4F65-9ADB-55A459C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SCWI/IJECT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4EA9A-C2D4-45CB-840A-86065549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3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Contact Us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David Armstrong </a:t>
            </a:r>
            <a:r>
              <a:rPr lang="en-CA" sz="3600" dirty="0">
                <a:hlinkClick r:id="rId3"/>
              </a:rPr>
              <a:t>davidarmstrong@ontariodirectors.ca</a:t>
            </a:r>
            <a:r>
              <a:rPr lang="en-CA" sz="3600" dirty="0"/>
              <a:t>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Janine </a:t>
            </a:r>
            <a:r>
              <a:rPr lang="en-CA" sz="3600" dirty="0" err="1">
                <a:solidFill>
                  <a:schemeClr val="tx1"/>
                </a:solidFill>
              </a:rPr>
              <a:t>Griffore</a:t>
            </a:r>
            <a:r>
              <a:rPr lang="en-CA" sz="3600" dirty="0">
                <a:solidFill>
                  <a:schemeClr val="tx1"/>
                </a:solidFill>
              </a:rPr>
              <a:t> </a:t>
            </a:r>
            <a:r>
              <a:rPr lang="en-CA" sz="3600" dirty="0">
                <a:solidFill>
                  <a:schemeClr val="tx1"/>
                </a:solidFill>
                <a:hlinkClick r:id="rId4"/>
              </a:rPr>
              <a:t>janine.griffore@gmail.com</a:t>
            </a:r>
            <a:endParaRPr lang="en-CA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Phil Hedges </a:t>
            </a:r>
            <a:r>
              <a:rPr lang="en-CA" sz="36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PhilHedges@kwic.com</a:t>
            </a:r>
            <a:r>
              <a:rPr lang="en-CA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Sonja Vandermeer </a:t>
            </a:r>
            <a:r>
              <a:rPr lang="en-CA" sz="3600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svandermeer@ontariodirectors.ca</a:t>
            </a:r>
            <a:r>
              <a:rPr lang="en-CA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CA" sz="2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7CEE6-E67A-4323-8E3A-B4BA153D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SCWI/IJECT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2DD1D-BFBE-4F98-A9CB-ECF125052D67}" type="slidenum">
              <a:rPr lang="en-CA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4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2A10-BF6C-4CE0-BADA-13574A53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CAF3-AFE8-4862-AAA1-09A7490BD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800" dirty="0"/>
              <a:t>Key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2019-20 SMART Goals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Interim report review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OCAS Update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Discussion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951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37B1-D398-44F3-9E93-83D400B2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</a:t>
            </a:r>
            <a:r>
              <a:rPr lang="en-CA" b="1" dirty="0"/>
              <a:t>. Key Messages: Our collective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47A3-347A-42DB-B243-49C07FFA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Please continue to focus on students and their programming – particularly students intending to graduate this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Please continue to involve all partners in decision-making and use the most up-to-date announcements from your boards and colleges, and health unit.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If you have questions, or want to discuss RPT-specific concerns, please get in touch.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FADA0-E697-4FD3-BE5A-57A66FE3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SCWI/IJECT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EE093-A589-46F4-8DC1-5C1BC5F2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9F43-93BF-4A42-A46B-5E5E15310A4F}" type="slidenum">
              <a:rPr lang="en-CA" smtClean="0">
                <a:solidFill>
                  <a:schemeClr val="tx1"/>
                </a:solidFill>
              </a:rPr>
              <a:t>3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22C9-5E0A-4109-BC83-8C4975BC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</a:t>
            </a:r>
            <a:r>
              <a:rPr lang="en-CA" b="1" dirty="0"/>
              <a:t>2020-21 SMART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3C5A73-71FC-4673-8E8E-F9E5D02CE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747018"/>
              </p:ext>
            </p:extLst>
          </p:nvPr>
        </p:nvGraphicFramePr>
        <p:xfrm>
          <a:off x="1421808" y="1846263"/>
          <a:ext cx="9273199" cy="1340908"/>
        </p:xfrm>
        <a:graphic>
          <a:graphicData uri="http://schemas.openxmlformats.org/drawingml/2006/table">
            <a:tbl>
              <a:tblPr/>
              <a:tblGrid>
                <a:gridCol w="3995144">
                  <a:extLst>
                    <a:ext uri="{9D8B030D-6E8A-4147-A177-3AD203B41FA5}">
                      <a16:colId xmlns:a16="http://schemas.microsoft.com/office/drawing/2014/main" val="1373682315"/>
                    </a:ext>
                  </a:extLst>
                </a:gridCol>
                <a:gridCol w="5278055">
                  <a:extLst>
                    <a:ext uri="{9D8B030D-6E8A-4147-A177-3AD203B41FA5}">
                      <a16:colId xmlns:a16="http://schemas.microsoft.com/office/drawing/2014/main" val="415426139"/>
                    </a:ext>
                  </a:extLst>
                </a:gridCol>
              </a:tblGrid>
              <a:tr h="134090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Develop “learning-to-learn on-line” modules to make available to our dual credit students as they navigate virtual learning.</a:t>
                      </a:r>
                    </a:p>
                  </a:txBody>
                  <a:tcPr marL="8381" marR="8381" marT="83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and college reps to highlight needed modules</a:t>
                      </a:r>
                    </a:p>
                  </a:txBody>
                  <a:tcPr marL="8381" marR="8381" marT="83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1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1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22C9-5E0A-4109-BC83-8C4975BC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</a:t>
            </a:r>
            <a:r>
              <a:rPr lang="en-CA" b="1" dirty="0"/>
              <a:t>2020-21 SMART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3C5A73-71FC-4673-8E8E-F9E5D02CE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086350"/>
              </p:ext>
            </p:extLst>
          </p:nvPr>
        </p:nvGraphicFramePr>
        <p:xfrm>
          <a:off x="1421808" y="1846263"/>
          <a:ext cx="10058400" cy="4214621"/>
        </p:xfrm>
        <a:graphic>
          <a:graphicData uri="http://schemas.openxmlformats.org/drawingml/2006/table">
            <a:tbl>
              <a:tblPr/>
              <a:tblGrid>
                <a:gridCol w="3103893">
                  <a:extLst>
                    <a:ext uri="{9D8B030D-6E8A-4147-A177-3AD203B41FA5}">
                      <a16:colId xmlns:a16="http://schemas.microsoft.com/office/drawing/2014/main" val="1373682315"/>
                    </a:ext>
                  </a:extLst>
                </a:gridCol>
                <a:gridCol w="6954507">
                  <a:extLst>
                    <a:ext uri="{9D8B030D-6E8A-4147-A177-3AD203B41FA5}">
                      <a16:colId xmlns:a16="http://schemas.microsoft.com/office/drawing/2014/main" val="415426139"/>
                    </a:ext>
                  </a:extLst>
                </a:gridCol>
              </a:tblGrid>
              <a:tr h="1340908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Collaborate to develop and deliver virtual activities for 100% of approved grades 7-8 activity days</a:t>
                      </a:r>
                      <a:endParaRPr lang="en-C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81" marR="8381" marT="83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Committee in January to look at resources and third party supports or outside agencies</a:t>
                      </a: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following RPT members have volunteered to work on this:</a:t>
                      </a: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Sue/Durham College</a:t>
                      </a: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Edina/Loyalist College</a:t>
                      </a: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Jennifer/DDSB</a:t>
                      </a: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Jonathan/Fleming College</a:t>
                      </a: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Alex/PVNCCDSB</a:t>
                      </a:r>
                    </a:p>
                    <a:p>
                      <a:pPr marL="0" lvl="0" indent="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  <a:tabLst>
                          <a:tab pos="687705" algn="l"/>
                        </a:tabLst>
                      </a:pP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-342900" algn="l" defTabSz="914400" rtl="0" eaLnBrk="1" fontAlgn="t" latinLnBrk="0" hangingPunct="1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  <a:tabLst>
                          <a:tab pos="687705" algn="l"/>
                        </a:tabLs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View the SCWI On-Line Activity Webinar to see what is happening around the province</a:t>
                      </a:r>
                      <a:endParaRPr lang="en-CA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81" marR="8381" marT="83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18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43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22C9-5E0A-4109-BC83-8C4975BC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</a:t>
            </a:r>
            <a:r>
              <a:rPr lang="en-CA" b="1" dirty="0"/>
              <a:t>2020-21 SMART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3C5A73-71FC-4673-8E8E-F9E5D02CE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91977"/>
              </p:ext>
            </p:extLst>
          </p:nvPr>
        </p:nvGraphicFramePr>
        <p:xfrm>
          <a:off x="1421809" y="1846263"/>
          <a:ext cx="9458394" cy="2141981"/>
        </p:xfrm>
        <a:graphic>
          <a:graphicData uri="http://schemas.openxmlformats.org/drawingml/2006/table">
            <a:tbl>
              <a:tblPr/>
              <a:tblGrid>
                <a:gridCol w="3532156">
                  <a:extLst>
                    <a:ext uri="{9D8B030D-6E8A-4147-A177-3AD203B41FA5}">
                      <a16:colId xmlns:a16="http://schemas.microsoft.com/office/drawing/2014/main" val="1373682315"/>
                    </a:ext>
                  </a:extLst>
                </a:gridCol>
                <a:gridCol w="5926238">
                  <a:extLst>
                    <a:ext uri="{9D8B030D-6E8A-4147-A177-3AD203B41FA5}">
                      <a16:colId xmlns:a16="http://schemas.microsoft.com/office/drawing/2014/main" val="415426139"/>
                    </a:ext>
                  </a:extLst>
                </a:gridCol>
              </a:tblGrid>
              <a:tr h="134090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best practices, gather feedback from our dual credit students, high school teachers and college faculty regarding on-line vs. face-to-face vs. hybrid models of dual credit delivery.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Strike a committee to look at its’ development. The following RPT members have volunteered: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Kelly/TLDSB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Stephen/DCDSB </a:t>
                      </a: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Look at  TLD and Fleming’s feedback surveys as a base to quickly develop a unique survey</a:t>
                      </a:r>
                    </a:p>
                  </a:txBody>
                  <a:tcPr marL="8381" marR="8381" marT="83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5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6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22C9-5E0A-4109-BC83-8C4975BC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</a:t>
            </a:r>
            <a:r>
              <a:rPr lang="en-CA" b="1" dirty="0"/>
              <a:t>Interim Report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52141-2987-4436-87D0-CCBF48BA5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05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B4AD-84B1-40E8-B227-625DE899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Interim Report Review: Student Data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E9DC8EF-0984-45A8-958E-B7093598A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298614"/>
              </p:ext>
            </p:extLst>
          </p:nvPr>
        </p:nvGraphicFramePr>
        <p:xfrm>
          <a:off x="483822" y="1869543"/>
          <a:ext cx="10164278" cy="4391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430">
                  <a:extLst>
                    <a:ext uri="{9D8B030D-6E8A-4147-A177-3AD203B41FA5}">
                      <a16:colId xmlns:a16="http://schemas.microsoft.com/office/drawing/2014/main" val="2107589026"/>
                    </a:ext>
                  </a:extLst>
                </a:gridCol>
                <a:gridCol w="2321305">
                  <a:extLst>
                    <a:ext uri="{9D8B030D-6E8A-4147-A177-3AD203B41FA5}">
                      <a16:colId xmlns:a16="http://schemas.microsoft.com/office/drawing/2014/main" val="1552211479"/>
                    </a:ext>
                  </a:extLst>
                </a:gridCol>
                <a:gridCol w="1704575">
                  <a:extLst>
                    <a:ext uri="{9D8B030D-6E8A-4147-A177-3AD203B41FA5}">
                      <a16:colId xmlns:a16="http://schemas.microsoft.com/office/drawing/2014/main" val="2038222826"/>
                    </a:ext>
                  </a:extLst>
                </a:gridCol>
                <a:gridCol w="1078208">
                  <a:extLst>
                    <a:ext uri="{9D8B030D-6E8A-4147-A177-3AD203B41FA5}">
                      <a16:colId xmlns:a16="http://schemas.microsoft.com/office/drawing/2014/main" val="3860757850"/>
                    </a:ext>
                  </a:extLst>
                </a:gridCol>
                <a:gridCol w="1078208">
                  <a:extLst>
                    <a:ext uri="{9D8B030D-6E8A-4147-A177-3AD203B41FA5}">
                      <a16:colId xmlns:a16="http://schemas.microsoft.com/office/drawing/2014/main" val="523405997"/>
                    </a:ext>
                  </a:extLst>
                </a:gridCol>
                <a:gridCol w="1078208">
                  <a:extLst>
                    <a:ext uri="{9D8B030D-6E8A-4147-A177-3AD203B41FA5}">
                      <a16:colId xmlns:a16="http://schemas.microsoft.com/office/drawing/2014/main" val="550387739"/>
                    </a:ext>
                  </a:extLst>
                </a:gridCol>
                <a:gridCol w="926167">
                  <a:extLst>
                    <a:ext uri="{9D8B030D-6E8A-4147-A177-3AD203B41FA5}">
                      <a16:colId xmlns:a16="http://schemas.microsoft.com/office/drawing/2014/main" val="2587754381"/>
                    </a:ext>
                  </a:extLst>
                </a:gridCol>
                <a:gridCol w="911177">
                  <a:extLst>
                    <a:ext uri="{9D8B030D-6E8A-4147-A177-3AD203B41FA5}">
                      <a16:colId xmlns:a16="http://schemas.microsoft.com/office/drawing/2014/main" val="2524985462"/>
                    </a:ext>
                  </a:extLst>
                </a:gridCol>
              </a:tblGrid>
              <a:tr h="2823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Proposal 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Proposal Name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TOTAL Number of Students who were disengaged and/or underachieving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TOTAL Number of Students also involved in a SHSM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TOTAL Number of Students involved in an OYAP program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Total Number of Students Who Started the Dual Credit Program by Age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Total in 3 Target Groups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% in one or more target groups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783808"/>
                  </a:ext>
                </a:extLst>
              </a:tr>
              <a:tr h="602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06.03P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Loyalist Links for the Primary Target Group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22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20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9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75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51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68%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3224880"/>
                  </a:ext>
                </a:extLst>
              </a:tr>
              <a:tr h="83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06.13P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Fleming Health and Wellness for the Primary Target Group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26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16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1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71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43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61%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719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00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928F-EC64-486C-A607-934C4922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5506"/>
            <a:ext cx="10058400" cy="1450757"/>
          </a:xfrm>
        </p:spPr>
        <p:txBody>
          <a:bodyPr/>
          <a:lstStyle/>
          <a:p>
            <a:r>
              <a:rPr lang="en-CA" b="1" dirty="0"/>
              <a:t>2020-21 Interim Report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49CF17-E32F-4F11-A362-1FD654BF8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404182"/>
              </p:ext>
            </p:extLst>
          </p:nvPr>
        </p:nvGraphicFramePr>
        <p:xfrm>
          <a:off x="1096963" y="1846263"/>
          <a:ext cx="10058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6336562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6105595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594058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RPT Semester 1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Provincial Semester 1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0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Number of students who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1,228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5,888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7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6721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B942-0AE1-4DD8-867E-A49BA2F1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SCWI/IJECT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C292-68DE-4544-AF34-10C5B0A2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6F-161A-4804-B6D8-583498225EAF}" type="slidenum">
              <a:rPr lang="en-CA" smtClean="0"/>
              <a:t>9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A3673-82B2-41A1-B03E-E53B8D3BAAB4}"/>
              </a:ext>
            </a:extLst>
          </p:cNvPr>
          <p:cNvSpPr txBox="1"/>
          <p:nvPr/>
        </p:nvSpPr>
        <p:spPr>
          <a:xfrm>
            <a:off x="4027990" y="5254906"/>
            <a:ext cx="700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Preliminary 2020-21 data as reported by RPTs in EDCS.</a:t>
            </a:r>
          </a:p>
        </p:txBody>
      </p:sp>
    </p:spTree>
    <p:extLst>
      <p:ext uri="{BB962C8B-B14F-4D97-AF65-F5344CB8AC3E}">
        <p14:creationId xmlns:p14="http://schemas.microsoft.com/office/powerpoint/2010/main" val="12552599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Default Theme">
  <a:themeElements>
    <a:clrScheme name="OCAS2021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EB9"/>
      </a:accent1>
      <a:accent2>
        <a:srgbClr val="78CB95"/>
      </a:accent2>
      <a:accent3>
        <a:srgbClr val="FEC15E"/>
      </a:accent3>
      <a:accent4>
        <a:srgbClr val="F38D86"/>
      </a:accent4>
      <a:accent5>
        <a:srgbClr val="3395AB"/>
      </a:accent5>
      <a:accent6>
        <a:srgbClr val="C3E6EF"/>
      </a:accent6>
      <a:hlink>
        <a:srgbClr val="006EB9"/>
      </a:hlink>
      <a:folHlink>
        <a:srgbClr val="AB68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4BFA80C3-0F77-1043-A4AB-0CEFAB73FF3E}" vid="{2D39866F-1CC7-DF45-8DEA-26964528D3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743</Words>
  <Application>Microsoft Office PowerPoint</Application>
  <PresentationFormat>Widescreen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Source Sans Pro</vt:lpstr>
      <vt:lpstr>Symbol</vt:lpstr>
      <vt:lpstr>Times New Roman</vt:lpstr>
      <vt:lpstr>Retrospect</vt:lpstr>
      <vt:lpstr>Default Theme</vt:lpstr>
      <vt:lpstr>RPT 6  Spring SMART Goal DiscussionVisit</vt:lpstr>
      <vt:lpstr>Agenda</vt:lpstr>
      <vt:lpstr>1. Key Messages: Our collective focus</vt:lpstr>
      <vt:lpstr>2. 2020-21 SMART Goals</vt:lpstr>
      <vt:lpstr>2. 2020-21 SMART Goals</vt:lpstr>
      <vt:lpstr>2. 2020-21 SMART Goals</vt:lpstr>
      <vt:lpstr>3. Interim Report Review</vt:lpstr>
      <vt:lpstr>Interim Report Review: Student Data</vt:lpstr>
      <vt:lpstr>2020-21 Interim Report Data</vt:lpstr>
      <vt:lpstr>Resources</vt:lpstr>
      <vt:lpstr>Dual Credit Analysis </vt:lpstr>
      <vt:lpstr>Key Findings</vt:lpstr>
      <vt:lpstr>Applications, Offers, Enrolments – Dual Credit vs. Dual Credits with an SCWI Voucher</vt:lpstr>
      <vt:lpstr>Applications, Offers, Enrolments – Dual Credit vs. System Wide </vt:lpstr>
      <vt:lpstr>Retention by Credential Type – Dual Credit vs. Dual Credit with a SCWI voucher</vt:lpstr>
      <vt:lpstr>Age Breakdown</vt:lpstr>
      <vt:lpstr>Other Research Questions?</vt:lpstr>
      <vt:lpstr>4. Discussion</vt:lpstr>
      <vt:lpstr>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2021-05-17T21:17:03Z</dcterms:created>
  <dcterms:modified xsi:type="dcterms:W3CDTF">2021-05-20T13:54:30Z</dcterms:modified>
</cp:coreProperties>
</file>