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4" r:id="rId1"/>
    <p:sldMasterId id="2147483696" r:id="rId2"/>
  </p:sldMasterIdLst>
  <p:notesMasterIdLst>
    <p:notesMasterId r:id="rId24"/>
  </p:notesMasterIdLst>
  <p:handoutMasterIdLst>
    <p:handoutMasterId r:id="rId25"/>
  </p:handoutMasterIdLst>
  <p:sldIdLst>
    <p:sldId id="256" r:id="rId3"/>
    <p:sldId id="632" r:id="rId4"/>
    <p:sldId id="607" r:id="rId5"/>
    <p:sldId id="605" r:id="rId6"/>
    <p:sldId id="606" r:id="rId7"/>
    <p:sldId id="614" r:id="rId8"/>
    <p:sldId id="615" r:id="rId9"/>
    <p:sldId id="663" r:id="rId10"/>
    <p:sldId id="616" r:id="rId11"/>
    <p:sldId id="617" r:id="rId12"/>
    <p:sldId id="618" r:id="rId13"/>
    <p:sldId id="621" r:id="rId14"/>
    <p:sldId id="610" r:id="rId15"/>
    <p:sldId id="604" r:id="rId16"/>
    <p:sldId id="631" r:id="rId17"/>
    <p:sldId id="639" r:id="rId18"/>
    <p:sldId id="636" r:id="rId19"/>
    <p:sldId id="637" r:id="rId20"/>
    <p:sldId id="640" r:id="rId21"/>
    <p:sldId id="644" r:id="rId22"/>
    <p:sldId id="660" r:id="rId23"/>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67"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8589" autoAdjust="0"/>
    <p:restoredTop sz="77347" autoAdjust="0"/>
  </p:normalViewPr>
  <p:slideViewPr>
    <p:cSldViewPr snapToGrid="0">
      <p:cViewPr varScale="1">
        <p:scale>
          <a:sx n="97" d="100"/>
          <a:sy n="97" d="100"/>
        </p:scale>
        <p:origin x="872" y="200"/>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D0FCE8-5DD0-44F7-A211-0BB062C156C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CA"/>
        </a:p>
      </dgm:t>
    </dgm:pt>
    <dgm:pt modelId="{14F4A190-4845-4195-A535-A72784B68CC1}">
      <dgm:prSet phldrT="[Text]"/>
      <dgm:spPr/>
      <dgm:t>
        <a:bodyPr/>
        <a:lstStyle/>
        <a:p>
          <a:r>
            <a:rPr lang="en-CA" dirty="0"/>
            <a:t>Primary Target Group Students</a:t>
          </a:r>
        </a:p>
      </dgm:t>
    </dgm:pt>
    <dgm:pt modelId="{507508E9-1169-46E1-A706-F74685E7A883}" type="parTrans" cxnId="{572BDDFB-49D3-4FD2-B4BB-E6E70BB85956}">
      <dgm:prSet/>
      <dgm:spPr/>
      <dgm:t>
        <a:bodyPr/>
        <a:lstStyle/>
        <a:p>
          <a:endParaRPr lang="en-CA"/>
        </a:p>
      </dgm:t>
    </dgm:pt>
    <dgm:pt modelId="{2AB04866-E49F-4409-8C13-7EED24BF7389}" type="sibTrans" cxnId="{572BDDFB-49D3-4FD2-B4BB-E6E70BB85956}">
      <dgm:prSet/>
      <dgm:spPr/>
      <dgm:t>
        <a:bodyPr/>
        <a:lstStyle/>
        <a:p>
          <a:endParaRPr lang="en-CA"/>
        </a:p>
      </dgm:t>
    </dgm:pt>
    <dgm:pt modelId="{AED1FC08-F1C4-4D88-8639-12DE6971938D}">
      <dgm:prSet phldrT="[Text]"/>
      <dgm:spPr>
        <a:solidFill>
          <a:schemeClr val="accent6">
            <a:lumMod val="75000"/>
          </a:schemeClr>
        </a:solidFill>
      </dgm:spPr>
      <dgm:t>
        <a:bodyPr/>
        <a:lstStyle/>
        <a:p>
          <a:r>
            <a:rPr lang="en-CA" dirty="0"/>
            <a:t>Students in an SHSM</a:t>
          </a:r>
        </a:p>
      </dgm:t>
    </dgm:pt>
    <dgm:pt modelId="{AB9D70A9-46BC-4D72-9067-0DEC061181E2}" type="parTrans" cxnId="{BC1FB623-668E-4DA4-82F5-BFA2E50E8B67}">
      <dgm:prSet/>
      <dgm:spPr/>
      <dgm:t>
        <a:bodyPr/>
        <a:lstStyle/>
        <a:p>
          <a:endParaRPr lang="en-CA"/>
        </a:p>
      </dgm:t>
    </dgm:pt>
    <dgm:pt modelId="{FD640B72-C1BB-487E-B2A4-FFA51D21269E}" type="sibTrans" cxnId="{BC1FB623-668E-4DA4-82F5-BFA2E50E8B67}">
      <dgm:prSet/>
      <dgm:spPr/>
      <dgm:t>
        <a:bodyPr/>
        <a:lstStyle/>
        <a:p>
          <a:endParaRPr lang="en-CA"/>
        </a:p>
      </dgm:t>
    </dgm:pt>
    <dgm:pt modelId="{6844560D-9932-4651-B1D0-41049C3ACA10}">
      <dgm:prSet phldrT="[Text]"/>
      <dgm:spPr>
        <a:solidFill>
          <a:srgbClr val="FFC000"/>
        </a:solidFill>
      </dgm:spPr>
      <dgm:t>
        <a:bodyPr/>
        <a:lstStyle/>
        <a:p>
          <a:r>
            <a:rPr lang="en-CA" dirty="0"/>
            <a:t>OYAP Students</a:t>
          </a:r>
        </a:p>
      </dgm:t>
    </dgm:pt>
    <dgm:pt modelId="{85DD9C70-6361-4DA0-94B2-E8C7CAFCE34C}" type="parTrans" cxnId="{25355334-9843-4A78-A4FD-51899E6DF694}">
      <dgm:prSet/>
      <dgm:spPr/>
      <dgm:t>
        <a:bodyPr/>
        <a:lstStyle/>
        <a:p>
          <a:endParaRPr lang="en-CA"/>
        </a:p>
      </dgm:t>
    </dgm:pt>
    <dgm:pt modelId="{7DA4354D-E039-4500-8262-212282FBDBE1}" type="sibTrans" cxnId="{25355334-9843-4A78-A4FD-51899E6DF694}">
      <dgm:prSet/>
      <dgm:spPr/>
      <dgm:t>
        <a:bodyPr/>
        <a:lstStyle/>
        <a:p>
          <a:endParaRPr lang="en-CA"/>
        </a:p>
      </dgm:t>
    </dgm:pt>
    <dgm:pt modelId="{C44EDB75-A2FD-46E6-92AC-A7B31B887141}">
      <dgm:prSet phldrT="[Text]"/>
      <dgm:spPr>
        <a:solidFill>
          <a:srgbClr val="7030A0"/>
        </a:solidFill>
        <a:ln>
          <a:solidFill>
            <a:srgbClr val="7030A0"/>
          </a:solidFill>
        </a:ln>
      </dgm:spPr>
      <dgm:t>
        <a:bodyPr/>
        <a:lstStyle/>
        <a:p>
          <a:r>
            <a:rPr lang="en-CA" dirty="0"/>
            <a:t>Adult Students</a:t>
          </a:r>
        </a:p>
      </dgm:t>
    </dgm:pt>
    <dgm:pt modelId="{A0D2A0B2-8012-4E83-A329-F2610F119CEC}" type="parTrans" cxnId="{666FA82F-5AAD-4693-BAE0-4EF7AEAA3572}">
      <dgm:prSet/>
      <dgm:spPr/>
      <dgm:t>
        <a:bodyPr/>
        <a:lstStyle/>
        <a:p>
          <a:endParaRPr lang="en-CA"/>
        </a:p>
      </dgm:t>
    </dgm:pt>
    <dgm:pt modelId="{D872CB30-8318-4B93-B03F-2B77209781A4}" type="sibTrans" cxnId="{666FA82F-5AAD-4693-BAE0-4EF7AEAA3572}">
      <dgm:prSet/>
      <dgm:spPr/>
      <dgm:t>
        <a:bodyPr/>
        <a:lstStyle/>
        <a:p>
          <a:endParaRPr lang="en-CA"/>
        </a:p>
      </dgm:t>
    </dgm:pt>
    <dgm:pt modelId="{34A30617-65D5-499E-A802-BBCFDC52FB47}" type="pres">
      <dgm:prSet presAssocID="{05D0FCE8-5DD0-44F7-A211-0BB062C156CA}" presName="diagram" presStyleCnt="0">
        <dgm:presLayoutVars>
          <dgm:dir/>
          <dgm:resizeHandles val="exact"/>
        </dgm:presLayoutVars>
      </dgm:prSet>
      <dgm:spPr/>
    </dgm:pt>
    <dgm:pt modelId="{F7FD22BF-3EA4-4544-BA27-5E26680E2A99}" type="pres">
      <dgm:prSet presAssocID="{14F4A190-4845-4195-A535-A72784B68CC1}" presName="node" presStyleLbl="node1" presStyleIdx="0" presStyleCnt="4">
        <dgm:presLayoutVars>
          <dgm:bulletEnabled val="1"/>
        </dgm:presLayoutVars>
      </dgm:prSet>
      <dgm:spPr/>
    </dgm:pt>
    <dgm:pt modelId="{7827EBA5-9311-4B03-BD21-DDA83C6CA833}" type="pres">
      <dgm:prSet presAssocID="{2AB04866-E49F-4409-8C13-7EED24BF7389}" presName="sibTrans" presStyleCnt="0"/>
      <dgm:spPr/>
    </dgm:pt>
    <dgm:pt modelId="{688CA557-E072-4857-BEFF-D17334B6F3D5}" type="pres">
      <dgm:prSet presAssocID="{AED1FC08-F1C4-4D88-8639-12DE6971938D}" presName="node" presStyleLbl="node1" presStyleIdx="1" presStyleCnt="4">
        <dgm:presLayoutVars>
          <dgm:bulletEnabled val="1"/>
        </dgm:presLayoutVars>
      </dgm:prSet>
      <dgm:spPr/>
    </dgm:pt>
    <dgm:pt modelId="{8D5A4455-F69C-4F2B-9C51-814177D8F857}" type="pres">
      <dgm:prSet presAssocID="{FD640B72-C1BB-487E-B2A4-FFA51D21269E}" presName="sibTrans" presStyleCnt="0"/>
      <dgm:spPr/>
    </dgm:pt>
    <dgm:pt modelId="{BEC34F3A-5488-4867-BA39-1CEDD6CFCAA6}" type="pres">
      <dgm:prSet presAssocID="{6844560D-9932-4651-B1D0-41049C3ACA10}" presName="node" presStyleLbl="node1" presStyleIdx="2" presStyleCnt="4">
        <dgm:presLayoutVars>
          <dgm:bulletEnabled val="1"/>
        </dgm:presLayoutVars>
      </dgm:prSet>
      <dgm:spPr/>
    </dgm:pt>
    <dgm:pt modelId="{413794F8-EB78-41E7-B027-47FCB0F0696F}" type="pres">
      <dgm:prSet presAssocID="{7DA4354D-E039-4500-8262-212282FBDBE1}" presName="sibTrans" presStyleCnt="0"/>
      <dgm:spPr/>
    </dgm:pt>
    <dgm:pt modelId="{465EE57D-AF7B-4D5F-9869-0F41CDB96F36}" type="pres">
      <dgm:prSet presAssocID="{C44EDB75-A2FD-46E6-92AC-A7B31B887141}" presName="node" presStyleLbl="node1" presStyleIdx="3" presStyleCnt="4">
        <dgm:presLayoutVars>
          <dgm:bulletEnabled val="1"/>
        </dgm:presLayoutVars>
      </dgm:prSet>
      <dgm:spPr/>
    </dgm:pt>
  </dgm:ptLst>
  <dgm:cxnLst>
    <dgm:cxn modelId="{69C1E207-521A-4FBD-95CB-A7720CEC50BD}" type="presOf" srcId="{14F4A190-4845-4195-A535-A72784B68CC1}" destId="{F7FD22BF-3EA4-4544-BA27-5E26680E2A99}" srcOrd="0" destOrd="0" presId="urn:microsoft.com/office/officeart/2005/8/layout/default"/>
    <dgm:cxn modelId="{BC1FB623-668E-4DA4-82F5-BFA2E50E8B67}" srcId="{05D0FCE8-5DD0-44F7-A211-0BB062C156CA}" destId="{AED1FC08-F1C4-4D88-8639-12DE6971938D}" srcOrd="1" destOrd="0" parTransId="{AB9D70A9-46BC-4D72-9067-0DEC061181E2}" sibTransId="{FD640B72-C1BB-487E-B2A4-FFA51D21269E}"/>
    <dgm:cxn modelId="{666FA82F-5AAD-4693-BAE0-4EF7AEAA3572}" srcId="{05D0FCE8-5DD0-44F7-A211-0BB062C156CA}" destId="{C44EDB75-A2FD-46E6-92AC-A7B31B887141}" srcOrd="3" destOrd="0" parTransId="{A0D2A0B2-8012-4E83-A329-F2610F119CEC}" sibTransId="{D872CB30-8318-4B93-B03F-2B77209781A4}"/>
    <dgm:cxn modelId="{25355334-9843-4A78-A4FD-51899E6DF694}" srcId="{05D0FCE8-5DD0-44F7-A211-0BB062C156CA}" destId="{6844560D-9932-4651-B1D0-41049C3ACA10}" srcOrd="2" destOrd="0" parTransId="{85DD9C70-6361-4DA0-94B2-E8C7CAFCE34C}" sibTransId="{7DA4354D-E039-4500-8262-212282FBDBE1}"/>
    <dgm:cxn modelId="{105B343F-150E-4562-B309-FC303CD46CA1}" type="presOf" srcId="{6844560D-9932-4651-B1D0-41049C3ACA10}" destId="{BEC34F3A-5488-4867-BA39-1CEDD6CFCAA6}" srcOrd="0" destOrd="0" presId="urn:microsoft.com/office/officeart/2005/8/layout/default"/>
    <dgm:cxn modelId="{42DDC6D4-60FE-43D8-8C49-96DC5BA226EB}" type="presOf" srcId="{C44EDB75-A2FD-46E6-92AC-A7B31B887141}" destId="{465EE57D-AF7B-4D5F-9869-0F41CDB96F36}" srcOrd="0" destOrd="0" presId="urn:microsoft.com/office/officeart/2005/8/layout/default"/>
    <dgm:cxn modelId="{051C75E5-DB40-4AF0-80EA-ECCEE33B5179}" type="presOf" srcId="{05D0FCE8-5DD0-44F7-A211-0BB062C156CA}" destId="{34A30617-65D5-499E-A802-BBCFDC52FB47}" srcOrd="0" destOrd="0" presId="urn:microsoft.com/office/officeart/2005/8/layout/default"/>
    <dgm:cxn modelId="{7B7946FB-660C-44D0-9FDF-BA8DEA8C31CA}" type="presOf" srcId="{AED1FC08-F1C4-4D88-8639-12DE6971938D}" destId="{688CA557-E072-4857-BEFF-D17334B6F3D5}" srcOrd="0" destOrd="0" presId="urn:microsoft.com/office/officeart/2005/8/layout/default"/>
    <dgm:cxn modelId="{572BDDFB-49D3-4FD2-B4BB-E6E70BB85956}" srcId="{05D0FCE8-5DD0-44F7-A211-0BB062C156CA}" destId="{14F4A190-4845-4195-A535-A72784B68CC1}" srcOrd="0" destOrd="0" parTransId="{507508E9-1169-46E1-A706-F74685E7A883}" sibTransId="{2AB04866-E49F-4409-8C13-7EED24BF7389}"/>
    <dgm:cxn modelId="{9ED21F10-2F60-45F7-A627-3428D54164E9}" type="presParOf" srcId="{34A30617-65D5-499E-A802-BBCFDC52FB47}" destId="{F7FD22BF-3EA4-4544-BA27-5E26680E2A99}" srcOrd="0" destOrd="0" presId="urn:microsoft.com/office/officeart/2005/8/layout/default"/>
    <dgm:cxn modelId="{849E6C77-D12D-4D79-9E10-9418318EE435}" type="presParOf" srcId="{34A30617-65D5-499E-A802-BBCFDC52FB47}" destId="{7827EBA5-9311-4B03-BD21-DDA83C6CA833}" srcOrd="1" destOrd="0" presId="urn:microsoft.com/office/officeart/2005/8/layout/default"/>
    <dgm:cxn modelId="{514E3032-B033-4D7B-BE99-7346076D2CA7}" type="presParOf" srcId="{34A30617-65D5-499E-A802-BBCFDC52FB47}" destId="{688CA557-E072-4857-BEFF-D17334B6F3D5}" srcOrd="2" destOrd="0" presId="urn:microsoft.com/office/officeart/2005/8/layout/default"/>
    <dgm:cxn modelId="{926A9AD3-2251-4C5A-A4D1-15669A8096DA}" type="presParOf" srcId="{34A30617-65D5-499E-A802-BBCFDC52FB47}" destId="{8D5A4455-F69C-4F2B-9C51-814177D8F857}" srcOrd="3" destOrd="0" presId="urn:microsoft.com/office/officeart/2005/8/layout/default"/>
    <dgm:cxn modelId="{49025F7F-FA47-48F6-BAF2-AE095277C8A4}" type="presParOf" srcId="{34A30617-65D5-499E-A802-BBCFDC52FB47}" destId="{BEC34F3A-5488-4867-BA39-1CEDD6CFCAA6}" srcOrd="4" destOrd="0" presId="urn:microsoft.com/office/officeart/2005/8/layout/default"/>
    <dgm:cxn modelId="{8A8936FA-BD97-4C4D-821D-709FE2ABE741}" type="presParOf" srcId="{34A30617-65D5-499E-A802-BBCFDC52FB47}" destId="{413794F8-EB78-41E7-B027-47FCB0F0696F}" srcOrd="5" destOrd="0" presId="urn:microsoft.com/office/officeart/2005/8/layout/default"/>
    <dgm:cxn modelId="{082ACFAD-FFD3-4EF3-A812-5245A892E16B}" type="presParOf" srcId="{34A30617-65D5-499E-A802-BBCFDC52FB47}" destId="{465EE57D-AF7B-4D5F-9869-0F41CDB96F36}"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FD22BF-3EA4-4544-BA27-5E26680E2A99}">
      <dsp:nvSpPr>
        <dsp:cNvPr id="0" name=""/>
        <dsp:cNvSpPr/>
      </dsp:nvSpPr>
      <dsp:spPr>
        <a:xfrm>
          <a:off x="744" y="145603"/>
          <a:ext cx="2902148" cy="1741289"/>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CA" sz="3500" kern="1200" dirty="0"/>
            <a:t>Primary Target Group Students</a:t>
          </a:r>
        </a:p>
      </dsp:txBody>
      <dsp:txXfrm>
        <a:off x="744" y="145603"/>
        <a:ext cx="2902148" cy="1741289"/>
      </dsp:txXfrm>
    </dsp:sp>
    <dsp:sp modelId="{688CA557-E072-4857-BEFF-D17334B6F3D5}">
      <dsp:nvSpPr>
        <dsp:cNvPr id="0" name=""/>
        <dsp:cNvSpPr/>
      </dsp:nvSpPr>
      <dsp:spPr>
        <a:xfrm>
          <a:off x="3193107" y="145603"/>
          <a:ext cx="2902148" cy="1741289"/>
        </a:xfrm>
        <a:prstGeom prst="rect">
          <a:avLst/>
        </a:prstGeom>
        <a:solidFill>
          <a:schemeClr val="accent6">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CA" sz="3500" kern="1200" dirty="0"/>
            <a:t>Students in an SHSM</a:t>
          </a:r>
        </a:p>
      </dsp:txBody>
      <dsp:txXfrm>
        <a:off x="3193107" y="145603"/>
        <a:ext cx="2902148" cy="1741289"/>
      </dsp:txXfrm>
    </dsp:sp>
    <dsp:sp modelId="{BEC34F3A-5488-4867-BA39-1CEDD6CFCAA6}">
      <dsp:nvSpPr>
        <dsp:cNvPr id="0" name=""/>
        <dsp:cNvSpPr/>
      </dsp:nvSpPr>
      <dsp:spPr>
        <a:xfrm>
          <a:off x="744" y="2177107"/>
          <a:ext cx="2902148" cy="1741289"/>
        </a:xfrm>
        <a:prstGeom prst="rect">
          <a:avLst/>
        </a:prstGeom>
        <a:solidFill>
          <a:srgbClr val="FFC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CA" sz="3500" kern="1200" dirty="0"/>
            <a:t>OYAP Students</a:t>
          </a:r>
        </a:p>
      </dsp:txBody>
      <dsp:txXfrm>
        <a:off x="744" y="2177107"/>
        <a:ext cx="2902148" cy="1741289"/>
      </dsp:txXfrm>
    </dsp:sp>
    <dsp:sp modelId="{465EE57D-AF7B-4D5F-9869-0F41CDB96F36}">
      <dsp:nvSpPr>
        <dsp:cNvPr id="0" name=""/>
        <dsp:cNvSpPr/>
      </dsp:nvSpPr>
      <dsp:spPr>
        <a:xfrm>
          <a:off x="3193107" y="2177107"/>
          <a:ext cx="2902148" cy="1741289"/>
        </a:xfrm>
        <a:prstGeom prst="rect">
          <a:avLst/>
        </a:prstGeom>
        <a:solidFill>
          <a:srgbClr val="7030A0"/>
        </a:solidFill>
        <a:ln w="15875" cap="flat" cmpd="sng" algn="ctr">
          <a:solidFill>
            <a:srgbClr val="7030A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CA" sz="3500" kern="1200" dirty="0"/>
            <a:t>Adult Students</a:t>
          </a:r>
        </a:p>
      </dsp:txBody>
      <dsp:txXfrm>
        <a:off x="3193107" y="2177107"/>
        <a:ext cx="2902148" cy="174128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7740" cy="469423"/>
          </a:xfrm>
          <a:prstGeom prst="rect">
            <a:avLst/>
          </a:prstGeom>
        </p:spPr>
        <p:txBody>
          <a:bodyPr vert="horz" lIns="94227" tIns="47113" rIns="94227" bIns="47113" rtlCol="0"/>
          <a:lstStyle>
            <a:lvl1pPr algn="l">
              <a:defRPr sz="1200"/>
            </a:lvl1pPr>
          </a:lstStyle>
          <a:p>
            <a:endParaRPr lang="en-CA"/>
          </a:p>
        </p:txBody>
      </p:sp>
      <p:sp>
        <p:nvSpPr>
          <p:cNvPr id="3" name="Date Placeholder 2"/>
          <p:cNvSpPr>
            <a:spLocks noGrp="1"/>
          </p:cNvSpPr>
          <p:nvPr>
            <p:ph type="dt" sz="quarter" idx="1"/>
          </p:nvPr>
        </p:nvSpPr>
        <p:spPr>
          <a:xfrm>
            <a:off x="4023093" y="1"/>
            <a:ext cx="3077740" cy="469423"/>
          </a:xfrm>
          <a:prstGeom prst="rect">
            <a:avLst/>
          </a:prstGeom>
        </p:spPr>
        <p:txBody>
          <a:bodyPr vert="horz" lIns="94227" tIns="47113" rIns="94227" bIns="47113" rtlCol="0"/>
          <a:lstStyle>
            <a:lvl1pPr algn="r">
              <a:defRPr sz="1200"/>
            </a:lvl1pPr>
          </a:lstStyle>
          <a:p>
            <a:fld id="{29E390C4-DE07-4F07-B8E2-D89C711983CA}" type="datetime1">
              <a:rPr lang="en-CA" smtClean="0"/>
              <a:t>2022-09-21</a:t>
            </a:fld>
            <a:endParaRPr lang="en-CA"/>
          </a:p>
        </p:txBody>
      </p:sp>
      <p:sp>
        <p:nvSpPr>
          <p:cNvPr id="4" name="Footer Placeholder 3"/>
          <p:cNvSpPr>
            <a:spLocks noGrp="1"/>
          </p:cNvSpPr>
          <p:nvPr>
            <p:ph type="ftr" sz="quarter" idx="2"/>
          </p:nvPr>
        </p:nvSpPr>
        <p:spPr>
          <a:xfrm>
            <a:off x="0" y="8917423"/>
            <a:ext cx="3077740" cy="469423"/>
          </a:xfrm>
          <a:prstGeom prst="rect">
            <a:avLst/>
          </a:prstGeom>
        </p:spPr>
        <p:txBody>
          <a:bodyPr vert="horz" lIns="94227" tIns="47113" rIns="94227" bIns="47113" rtlCol="0" anchor="b"/>
          <a:lstStyle>
            <a:lvl1pPr algn="l">
              <a:defRPr sz="1200"/>
            </a:lvl1pPr>
          </a:lstStyle>
          <a:p>
            <a:endParaRPr lang="en-CA"/>
          </a:p>
        </p:txBody>
      </p:sp>
      <p:sp>
        <p:nvSpPr>
          <p:cNvPr id="5" name="Slide Number Placeholder 4"/>
          <p:cNvSpPr>
            <a:spLocks noGrp="1"/>
          </p:cNvSpPr>
          <p:nvPr>
            <p:ph type="sldNum" sz="quarter" idx="3"/>
          </p:nvPr>
        </p:nvSpPr>
        <p:spPr>
          <a:xfrm>
            <a:off x="4023093" y="8917423"/>
            <a:ext cx="3077740" cy="469423"/>
          </a:xfrm>
          <a:prstGeom prst="rect">
            <a:avLst/>
          </a:prstGeom>
        </p:spPr>
        <p:txBody>
          <a:bodyPr vert="horz" lIns="94227" tIns="47113" rIns="94227" bIns="47113" rtlCol="0" anchor="b"/>
          <a:lstStyle>
            <a:lvl1pPr algn="r">
              <a:defRPr sz="1200"/>
            </a:lvl1pPr>
          </a:lstStyle>
          <a:p>
            <a:fld id="{E03F27AF-584A-48CA-96F7-C4CED7D83CD7}" type="slidenum">
              <a:rPr lang="en-CA" smtClean="0"/>
              <a:pPr/>
              <a:t>‹#›</a:t>
            </a:fld>
            <a:endParaRPr lang="en-CA"/>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7740" cy="469423"/>
          </a:xfrm>
          <a:prstGeom prst="rect">
            <a:avLst/>
          </a:prstGeom>
        </p:spPr>
        <p:txBody>
          <a:bodyPr vert="horz" lIns="94227" tIns="47113" rIns="94227" bIns="47113" rtlCol="0"/>
          <a:lstStyle>
            <a:lvl1pPr algn="l">
              <a:defRPr sz="1200"/>
            </a:lvl1pPr>
          </a:lstStyle>
          <a:p>
            <a:endParaRPr lang="en-CA"/>
          </a:p>
        </p:txBody>
      </p:sp>
      <p:sp>
        <p:nvSpPr>
          <p:cNvPr id="3" name="Date Placeholder 2"/>
          <p:cNvSpPr>
            <a:spLocks noGrp="1"/>
          </p:cNvSpPr>
          <p:nvPr>
            <p:ph type="dt" idx="1"/>
          </p:nvPr>
        </p:nvSpPr>
        <p:spPr>
          <a:xfrm>
            <a:off x="4023093" y="1"/>
            <a:ext cx="3077740" cy="469423"/>
          </a:xfrm>
          <a:prstGeom prst="rect">
            <a:avLst/>
          </a:prstGeom>
        </p:spPr>
        <p:txBody>
          <a:bodyPr vert="horz" lIns="94227" tIns="47113" rIns="94227" bIns="47113" rtlCol="0"/>
          <a:lstStyle>
            <a:lvl1pPr algn="r">
              <a:defRPr sz="1200"/>
            </a:lvl1pPr>
          </a:lstStyle>
          <a:p>
            <a:fld id="{8E82A65C-CE80-483A-B852-BE85CF323074}" type="datetime1">
              <a:rPr lang="en-CA" smtClean="0"/>
              <a:t>2022-09-21</a:t>
            </a:fld>
            <a:endParaRPr lang="en-CA"/>
          </a:p>
        </p:txBody>
      </p:sp>
      <p:sp>
        <p:nvSpPr>
          <p:cNvPr id="4" name="Slide Image Placeholder 3"/>
          <p:cNvSpPr>
            <a:spLocks noGrp="1" noRot="1" noChangeAspect="1"/>
          </p:cNvSpPr>
          <p:nvPr>
            <p:ph type="sldImg" idx="2"/>
          </p:nvPr>
        </p:nvSpPr>
        <p:spPr>
          <a:xfrm>
            <a:off x="422275" y="704850"/>
            <a:ext cx="6257925" cy="3519488"/>
          </a:xfrm>
          <a:prstGeom prst="rect">
            <a:avLst/>
          </a:prstGeom>
          <a:noFill/>
          <a:ln w="12700">
            <a:solidFill>
              <a:prstClr val="black"/>
            </a:solidFill>
          </a:ln>
        </p:spPr>
        <p:txBody>
          <a:bodyPr vert="horz" lIns="94227" tIns="47113" rIns="94227" bIns="47113" rtlCol="0" anchor="ctr"/>
          <a:lstStyle/>
          <a:p>
            <a:endParaRPr lang="en-CA"/>
          </a:p>
        </p:txBody>
      </p:sp>
      <p:sp>
        <p:nvSpPr>
          <p:cNvPr id="5" name="Notes Placeholder 4"/>
          <p:cNvSpPr>
            <a:spLocks noGrp="1"/>
          </p:cNvSpPr>
          <p:nvPr>
            <p:ph type="body" sz="quarter" idx="3"/>
          </p:nvPr>
        </p:nvSpPr>
        <p:spPr>
          <a:xfrm>
            <a:off x="710248" y="4459527"/>
            <a:ext cx="5681980" cy="4224813"/>
          </a:xfrm>
          <a:prstGeom prst="rect">
            <a:avLst/>
          </a:prstGeom>
        </p:spPr>
        <p:txBody>
          <a:bodyPr vert="horz" lIns="94227" tIns="47113" rIns="94227" bIns="4711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917423"/>
            <a:ext cx="3077740" cy="469423"/>
          </a:xfrm>
          <a:prstGeom prst="rect">
            <a:avLst/>
          </a:prstGeom>
        </p:spPr>
        <p:txBody>
          <a:bodyPr vert="horz" lIns="94227" tIns="47113" rIns="94227" bIns="47113" rtlCol="0" anchor="b"/>
          <a:lstStyle>
            <a:lvl1pPr algn="l">
              <a:defRPr sz="1200"/>
            </a:lvl1pPr>
          </a:lstStyle>
          <a:p>
            <a:endParaRPr lang="en-CA"/>
          </a:p>
        </p:txBody>
      </p:sp>
      <p:sp>
        <p:nvSpPr>
          <p:cNvPr id="7" name="Slide Number Placeholder 6"/>
          <p:cNvSpPr>
            <a:spLocks noGrp="1"/>
          </p:cNvSpPr>
          <p:nvPr>
            <p:ph type="sldNum" sz="quarter" idx="5"/>
          </p:nvPr>
        </p:nvSpPr>
        <p:spPr>
          <a:xfrm>
            <a:off x="4023093" y="8917423"/>
            <a:ext cx="3077740" cy="469423"/>
          </a:xfrm>
          <a:prstGeom prst="rect">
            <a:avLst/>
          </a:prstGeom>
        </p:spPr>
        <p:txBody>
          <a:bodyPr vert="horz" lIns="94227" tIns="47113" rIns="94227" bIns="47113" rtlCol="0" anchor="b"/>
          <a:lstStyle>
            <a:lvl1pPr algn="r">
              <a:defRPr sz="1200"/>
            </a:lvl1pPr>
          </a:lstStyle>
          <a:p>
            <a:fld id="{1D713FBA-89C3-4F10-8958-F5C355CC5039}" type="slidenum">
              <a:rPr lang="en-CA" smtClean="0"/>
              <a:pPr/>
              <a:t>‹#›</a:t>
            </a:fld>
            <a:endParaRPr lang="en-CA"/>
          </a:p>
        </p:txBody>
      </p:sp>
    </p:spTree>
    <p:extLst>
      <p:ext uri="{BB962C8B-B14F-4D97-AF65-F5344CB8AC3E}">
        <p14:creationId xmlns:p14="http://schemas.microsoft.com/office/powerpoint/2010/main" val="405926964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1D713FBA-89C3-4F10-8958-F5C355CC5039}" type="slidenum">
              <a:rPr lang="en-CA" smtClean="0"/>
              <a:pPr/>
              <a:t>1</a:t>
            </a:fld>
            <a:endParaRPr lang="en-CA"/>
          </a:p>
        </p:txBody>
      </p:sp>
      <p:sp>
        <p:nvSpPr>
          <p:cNvPr id="5" name="Date Placeholder 4"/>
          <p:cNvSpPr>
            <a:spLocks noGrp="1"/>
          </p:cNvSpPr>
          <p:nvPr>
            <p:ph type="dt" idx="11"/>
          </p:nvPr>
        </p:nvSpPr>
        <p:spPr/>
        <p:txBody>
          <a:bodyPr/>
          <a:lstStyle/>
          <a:p>
            <a:fld id="{96895687-DA43-4D1E-93BB-94B22887EE23}" type="datetime1">
              <a:rPr lang="en-CA" smtClean="0"/>
              <a:t>2022-09-21</a:t>
            </a:fld>
            <a:endParaRPr lang="en-CA"/>
          </a:p>
        </p:txBody>
      </p:sp>
    </p:spTree>
    <p:extLst>
      <p:ext uri="{BB962C8B-B14F-4D97-AF65-F5344CB8AC3E}">
        <p14:creationId xmlns:p14="http://schemas.microsoft.com/office/powerpoint/2010/main" val="34261022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8E82A65C-CE80-483A-B852-BE85CF323074}" type="datetime1">
              <a:rPr lang="en-CA" smtClean="0"/>
              <a:t>2022-09-21</a:t>
            </a:fld>
            <a:endParaRPr lang="en-CA"/>
          </a:p>
        </p:txBody>
      </p:sp>
      <p:sp>
        <p:nvSpPr>
          <p:cNvPr id="5" name="Slide Number Placeholder 4"/>
          <p:cNvSpPr>
            <a:spLocks noGrp="1"/>
          </p:cNvSpPr>
          <p:nvPr>
            <p:ph type="sldNum" sz="quarter" idx="11"/>
          </p:nvPr>
        </p:nvSpPr>
        <p:spPr/>
        <p:txBody>
          <a:bodyPr/>
          <a:lstStyle/>
          <a:p>
            <a:fld id="{1D713FBA-89C3-4F10-8958-F5C355CC5039}" type="slidenum">
              <a:rPr lang="en-CA" smtClean="0"/>
              <a:pPr/>
              <a:t>10</a:t>
            </a:fld>
            <a:endParaRPr lang="en-CA"/>
          </a:p>
        </p:txBody>
      </p:sp>
    </p:spTree>
    <p:extLst>
      <p:ext uri="{BB962C8B-B14F-4D97-AF65-F5344CB8AC3E}">
        <p14:creationId xmlns:p14="http://schemas.microsoft.com/office/powerpoint/2010/main" val="27082770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8E82A65C-CE80-483A-B852-BE85CF323074}" type="datetime1">
              <a:rPr lang="en-CA" smtClean="0"/>
              <a:t>2022-09-21</a:t>
            </a:fld>
            <a:endParaRPr lang="en-CA"/>
          </a:p>
        </p:txBody>
      </p:sp>
      <p:sp>
        <p:nvSpPr>
          <p:cNvPr id="5" name="Slide Number Placeholder 4"/>
          <p:cNvSpPr>
            <a:spLocks noGrp="1"/>
          </p:cNvSpPr>
          <p:nvPr>
            <p:ph type="sldNum" sz="quarter" idx="11"/>
          </p:nvPr>
        </p:nvSpPr>
        <p:spPr/>
        <p:txBody>
          <a:bodyPr/>
          <a:lstStyle/>
          <a:p>
            <a:fld id="{1D713FBA-89C3-4F10-8958-F5C355CC5039}" type="slidenum">
              <a:rPr lang="en-CA" smtClean="0"/>
              <a:pPr/>
              <a:t>11</a:t>
            </a:fld>
            <a:endParaRPr lang="en-CA"/>
          </a:p>
        </p:txBody>
      </p:sp>
    </p:spTree>
    <p:extLst>
      <p:ext uri="{BB962C8B-B14F-4D97-AF65-F5344CB8AC3E}">
        <p14:creationId xmlns:p14="http://schemas.microsoft.com/office/powerpoint/2010/main" val="40616532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
          </p:nvPr>
        </p:nvSpPr>
        <p:spPr/>
        <p:txBody>
          <a:bodyPr/>
          <a:lstStyle/>
          <a:p>
            <a:fld id="{8E82A65C-CE80-483A-B852-BE85CF323074}" type="datetime1">
              <a:rPr lang="en-CA" smtClean="0"/>
              <a:t>2022-09-21</a:t>
            </a:fld>
            <a:endParaRPr lang="en-CA"/>
          </a:p>
        </p:txBody>
      </p:sp>
      <p:sp>
        <p:nvSpPr>
          <p:cNvPr id="5" name="Slide Number Placeholder 4"/>
          <p:cNvSpPr>
            <a:spLocks noGrp="1"/>
          </p:cNvSpPr>
          <p:nvPr>
            <p:ph type="sldNum" sz="quarter" idx="5"/>
          </p:nvPr>
        </p:nvSpPr>
        <p:spPr/>
        <p:txBody>
          <a:bodyPr/>
          <a:lstStyle/>
          <a:p>
            <a:fld id="{1D713FBA-89C3-4F10-8958-F5C355CC5039}" type="slidenum">
              <a:rPr lang="en-CA" smtClean="0"/>
              <a:pPr/>
              <a:t>12</a:t>
            </a:fld>
            <a:endParaRPr lang="en-CA"/>
          </a:p>
        </p:txBody>
      </p:sp>
    </p:spTree>
    <p:extLst>
      <p:ext uri="{BB962C8B-B14F-4D97-AF65-F5344CB8AC3E}">
        <p14:creationId xmlns:p14="http://schemas.microsoft.com/office/powerpoint/2010/main" val="25717272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
          </p:nvPr>
        </p:nvSpPr>
        <p:spPr/>
        <p:txBody>
          <a:bodyPr/>
          <a:lstStyle/>
          <a:p>
            <a:fld id="{8E82A65C-CE80-483A-B852-BE85CF323074}" type="datetime1">
              <a:rPr lang="en-CA" smtClean="0"/>
              <a:t>2022-09-21</a:t>
            </a:fld>
            <a:endParaRPr lang="en-CA"/>
          </a:p>
        </p:txBody>
      </p:sp>
      <p:sp>
        <p:nvSpPr>
          <p:cNvPr id="5" name="Slide Number Placeholder 4"/>
          <p:cNvSpPr>
            <a:spLocks noGrp="1"/>
          </p:cNvSpPr>
          <p:nvPr>
            <p:ph type="sldNum" sz="quarter" idx="5"/>
          </p:nvPr>
        </p:nvSpPr>
        <p:spPr/>
        <p:txBody>
          <a:bodyPr/>
          <a:lstStyle/>
          <a:p>
            <a:fld id="{1D713FBA-89C3-4F10-8958-F5C355CC5039}" type="slidenum">
              <a:rPr lang="en-CA" smtClean="0"/>
              <a:pPr/>
              <a:t>13</a:t>
            </a:fld>
            <a:endParaRPr lang="en-CA"/>
          </a:p>
        </p:txBody>
      </p:sp>
    </p:spTree>
    <p:extLst>
      <p:ext uri="{BB962C8B-B14F-4D97-AF65-F5344CB8AC3E}">
        <p14:creationId xmlns:p14="http://schemas.microsoft.com/office/powerpoint/2010/main" val="15614071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5218EC6A-CC75-4F13-93B5-F47D63EB2740}" type="slidenum">
              <a:rPr lang="en-US" altLang="en-US" smtClean="0">
                <a:solidFill>
                  <a:prstClr val="black"/>
                </a:solidFill>
              </a:rPr>
              <a:pPr/>
              <a:t>14</a:t>
            </a:fld>
            <a:endParaRPr lang="en-US" altLang="en-US">
              <a:solidFill>
                <a:prstClr val="black"/>
              </a:solidFill>
            </a:endParaRPr>
          </a:p>
        </p:txBody>
      </p:sp>
    </p:spTree>
    <p:extLst>
      <p:ext uri="{BB962C8B-B14F-4D97-AF65-F5344CB8AC3E}">
        <p14:creationId xmlns:p14="http://schemas.microsoft.com/office/powerpoint/2010/main" val="31341729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p:txBody>
      </p:sp>
      <p:sp>
        <p:nvSpPr>
          <p:cNvPr id="4" name="Date Placeholder 3"/>
          <p:cNvSpPr>
            <a:spLocks noGrp="1"/>
          </p:cNvSpPr>
          <p:nvPr>
            <p:ph type="dt" idx="10"/>
          </p:nvPr>
        </p:nvSpPr>
        <p:spPr/>
        <p:txBody>
          <a:bodyPr/>
          <a:lstStyle/>
          <a:p>
            <a:fld id="{8E82A65C-CE80-483A-B852-BE85CF323074}" type="datetime1">
              <a:rPr lang="en-CA" smtClean="0"/>
              <a:t>2022-09-21</a:t>
            </a:fld>
            <a:endParaRPr lang="en-CA"/>
          </a:p>
        </p:txBody>
      </p:sp>
      <p:sp>
        <p:nvSpPr>
          <p:cNvPr id="5" name="Slide Number Placeholder 4"/>
          <p:cNvSpPr>
            <a:spLocks noGrp="1"/>
          </p:cNvSpPr>
          <p:nvPr>
            <p:ph type="sldNum" sz="quarter" idx="11"/>
          </p:nvPr>
        </p:nvSpPr>
        <p:spPr/>
        <p:txBody>
          <a:bodyPr/>
          <a:lstStyle/>
          <a:p>
            <a:fld id="{1D713FBA-89C3-4F10-8958-F5C355CC5039}" type="slidenum">
              <a:rPr lang="en-CA" smtClean="0"/>
              <a:pPr/>
              <a:t>15</a:t>
            </a:fld>
            <a:endParaRPr lang="en-CA"/>
          </a:p>
        </p:txBody>
      </p:sp>
    </p:spTree>
    <p:extLst>
      <p:ext uri="{BB962C8B-B14F-4D97-AF65-F5344CB8AC3E}">
        <p14:creationId xmlns:p14="http://schemas.microsoft.com/office/powerpoint/2010/main" val="19055771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
          </p:nvPr>
        </p:nvSpPr>
        <p:spPr/>
        <p:txBody>
          <a:bodyPr/>
          <a:lstStyle/>
          <a:p>
            <a:fld id="{8E82A65C-CE80-483A-B852-BE85CF323074}" type="datetime1">
              <a:rPr lang="en-CA" smtClean="0"/>
              <a:t>2022-09-21</a:t>
            </a:fld>
            <a:endParaRPr lang="en-CA"/>
          </a:p>
        </p:txBody>
      </p:sp>
      <p:sp>
        <p:nvSpPr>
          <p:cNvPr id="5" name="Slide Number Placeholder 4"/>
          <p:cNvSpPr>
            <a:spLocks noGrp="1"/>
          </p:cNvSpPr>
          <p:nvPr>
            <p:ph type="sldNum" sz="quarter" idx="5"/>
          </p:nvPr>
        </p:nvSpPr>
        <p:spPr/>
        <p:txBody>
          <a:bodyPr/>
          <a:lstStyle/>
          <a:p>
            <a:fld id="{1D713FBA-89C3-4F10-8958-F5C355CC5039}" type="slidenum">
              <a:rPr lang="en-CA" smtClean="0"/>
              <a:pPr/>
              <a:t>16</a:t>
            </a:fld>
            <a:endParaRPr lang="en-CA"/>
          </a:p>
        </p:txBody>
      </p:sp>
    </p:spTree>
    <p:extLst>
      <p:ext uri="{BB962C8B-B14F-4D97-AF65-F5344CB8AC3E}">
        <p14:creationId xmlns:p14="http://schemas.microsoft.com/office/powerpoint/2010/main" val="8916033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8E82A65C-CE80-483A-B852-BE85CF323074}" type="datetime1">
              <a:rPr lang="en-CA" smtClean="0"/>
              <a:t>2022-09-21</a:t>
            </a:fld>
            <a:endParaRPr lang="en-CA"/>
          </a:p>
        </p:txBody>
      </p:sp>
      <p:sp>
        <p:nvSpPr>
          <p:cNvPr id="5" name="Slide Number Placeholder 4"/>
          <p:cNvSpPr>
            <a:spLocks noGrp="1"/>
          </p:cNvSpPr>
          <p:nvPr>
            <p:ph type="sldNum" sz="quarter" idx="11"/>
          </p:nvPr>
        </p:nvSpPr>
        <p:spPr/>
        <p:txBody>
          <a:bodyPr/>
          <a:lstStyle/>
          <a:p>
            <a:fld id="{1D713FBA-89C3-4F10-8958-F5C355CC5039}" type="slidenum">
              <a:rPr lang="en-CA" smtClean="0"/>
              <a:pPr/>
              <a:t>17</a:t>
            </a:fld>
            <a:endParaRPr lang="en-CA"/>
          </a:p>
        </p:txBody>
      </p:sp>
    </p:spTree>
    <p:extLst>
      <p:ext uri="{BB962C8B-B14F-4D97-AF65-F5344CB8AC3E}">
        <p14:creationId xmlns:p14="http://schemas.microsoft.com/office/powerpoint/2010/main" val="40096414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8E82A65C-CE80-483A-B852-BE85CF323074}" type="datetime1">
              <a:rPr lang="en-CA" smtClean="0"/>
              <a:t>2022-09-21</a:t>
            </a:fld>
            <a:endParaRPr lang="en-CA"/>
          </a:p>
        </p:txBody>
      </p:sp>
      <p:sp>
        <p:nvSpPr>
          <p:cNvPr id="5" name="Slide Number Placeholder 4"/>
          <p:cNvSpPr>
            <a:spLocks noGrp="1"/>
          </p:cNvSpPr>
          <p:nvPr>
            <p:ph type="sldNum" sz="quarter" idx="11"/>
          </p:nvPr>
        </p:nvSpPr>
        <p:spPr/>
        <p:txBody>
          <a:bodyPr/>
          <a:lstStyle/>
          <a:p>
            <a:fld id="{1D713FBA-89C3-4F10-8958-F5C355CC5039}" type="slidenum">
              <a:rPr lang="en-CA" smtClean="0"/>
              <a:pPr/>
              <a:t>18</a:t>
            </a:fld>
            <a:endParaRPr lang="en-CA"/>
          </a:p>
        </p:txBody>
      </p:sp>
    </p:spTree>
    <p:extLst>
      <p:ext uri="{BB962C8B-B14F-4D97-AF65-F5344CB8AC3E}">
        <p14:creationId xmlns:p14="http://schemas.microsoft.com/office/powerpoint/2010/main" val="8355480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8E82A65C-CE80-483A-B852-BE85CF323074}" type="datetime1">
              <a:rPr lang="en-CA" smtClean="0"/>
              <a:t>2022-09-21</a:t>
            </a:fld>
            <a:endParaRPr lang="en-CA"/>
          </a:p>
        </p:txBody>
      </p:sp>
      <p:sp>
        <p:nvSpPr>
          <p:cNvPr id="5" name="Slide Number Placeholder 4"/>
          <p:cNvSpPr>
            <a:spLocks noGrp="1"/>
          </p:cNvSpPr>
          <p:nvPr>
            <p:ph type="sldNum" sz="quarter" idx="11"/>
          </p:nvPr>
        </p:nvSpPr>
        <p:spPr/>
        <p:txBody>
          <a:bodyPr/>
          <a:lstStyle/>
          <a:p>
            <a:fld id="{1D713FBA-89C3-4F10-8958-F5C355CC5039}" type="slidenum">
              <a:rPr lang="en-CA" smtClean="0"/>
              <a:pPr/>
              <a:t>19</a:t>
            </a:fld>
            <a:endParaRPr lang="en-CA"/>
          </a:p>
        </p:txBody>
      </p:sp>
    </p:spTree>
    <p:extLst>
      <p:ext uri="{BB962C8B-B14F-4D97-AF65-F5344CB8AC3E}">
        <p14:creationId xmlns:p14="http://schemas.microsoft.com/office/powerpoint/2010/main" val="1811326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
          </p:nvPr>
        </p:nvSpPr>
        <p:spPr/>
        <p:txBody>
          <a:bodyPr/>
          <a:lstStyle/>
          <a:p>
            <a:fld id="{8E82A65C-CE80-483A-B852-BE85CF323074}" type="datetime1">
              <a:rPr lang="en-CA" smtClean="0"/>
              <a:t>2022-09-21</a:t>
            </a:fld>
            <a:endParaRPr lang="en-CA"/>
          </a:p>
        </p:txBody>
      </p:sp>
      <p:sp>
        <p:nvSpPr>
          <p:cNvPr id="5" name="Slide Number Placeholder 4"/>
          <p:cNvSpPr>
            <a:spLocks noGrp="1"/>
          </p:cNvSpPr>
          <p:nvPr>
            <p:ph type="sldNum" sz="quarter" idx="5"/>
          </p:nvPr>
        </p:nvSpPr>
        <p:spPr/>
        <p:txBody>
          <a:bodyPr/>
          <a:lstStyle/>
          <a:p>
            <a:fld id="{1D713FBA-89C3-4F10-8958-F5C355CC5039}" type="slidenum">
              <a:rPr lang="en-CA" smtClean="0"/>
              <a:pPr/>
              <a:t>2</a:t>
            </a:fld>
            <a:endParaRPr lang="en-CA"/>
          </a:p>
        </p:txBody>
      </p:sp>
    </p:spTree>
    <p:extLst>
      <p:ext uri="{BB962C8B-B14F-4D97-AF65-F5344CB8AC3E}">
        <p14:creationId xmlns:p14="http://schemas.microsoft.com/office/powerpoint/2010/main" val="31934448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
          </p:nvPr>
        </p:nvSpPr>
        <p:spPr/>
        <p:txBody>
          <a:bodyPr/>
          <a:lstStyle/>
          <a:p>
            <a:fld id="{8E82A65C-CE80-483A-B852-BE85CF323074}" type="datetime1">
              <a:rPr lang="en-CA" smtClean="0"/>
              <a:t>2022-09-21</a:t>
            </a:fld>
            <a:endParaRPr lang="en-CA"/>
          </a:p>
        </p:txBody>
      </p:sp>
      <p:sp>
        <p:nvSpPr>
          <p:cNvPr id="5" name="Slide Number Placeholder 4"/>
          <p:cNvSpPr>
            <a:spLocks noGrp="1"/>
          </p:cNvSpPr>
          <p:nvPr>
            <p:ph type="sldNum" sz="quarter" idx="5"/>
          </p:nvPr>
        </p:nvSpPr>
        <p:spPr/>
        <p:txBody>
          <a:bodyPr/>
          <a:lstStyle/>
          <a:p>
            <a:fld id="{1D713FBA-89C3-4F10-8958-F5C355CC5039}" type="slidenum">
              <a:rPr lang="en-CA" smtClean="0"/>
              <a:pPr/>
              <a:t>20</a:t>
            </a:fld>
            <a:endParaRPr lang="en-CA"/>
          </a:p>
        </p:txBody>
      </p:sp>
    </p:spTree>
    <p:extLst>
      <p:ext uri="{BB962C8B-B14F-4D97-AF65-F5344CB8AC3E}">
        <p14:creationId xmlns:p14="http://schemas.microsoft.com/office/powerpoint/2010/main" val="5067842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9D581407-2753-4943-841E-6AC74AEC1634}" type="slidenum">
              <a:rPr lang="en-CA" smtClean="0"/>
              <a:pPr/>
              <a:t>21</a:t>
            </a:fld>
            <a:endParaRPr lang="en-CA"/>
          </a:p>
        </p:txBody>
      </p:sp>
    </p:spTree>
    <p:extLst>
      <p:ext uri="{BB962C8B-B14F-4D97-AF65-F5344CB8AC3E}">
        <p14:creationId xmlns:p14="http://schemas.microsoft.com/office/powerpoint/2010/main" val="3979790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8E82A65C-CE80-483A-B852-BE85CF323074}" type="datetime1">
              <a:rPr lang="en-CA" smtClean="0"/>
              <a:t>2022-09-21</a:t>
            </a:fld>
            <a:endParaRPr lang="en-CA"/>
          </a:p>
        </p:txBody>
      </p:sp>
      <p:sp>
        <p:nvSpPr>
          <p:cNvPr id="5" name="Slide Number Placeholder 4"/>
          <p:cNvSpPr>
            <a:spLocks noGrp="1"/>
          </p:cNvSpPr>
          <p:nvPr>
            <p:ph type="sldNum" sz="quarter" idx="11"/>
          </p:nvPr>
        </p:nvSpPr>
        <p:spPr/>
        <p:txBody>
          <a:bodyPr/>
          <a:lstStyle/>
          <a:p>
            <a:fld id="{1D713FBA-89C3-4F10-8958-F5C355CC5039}" type="slidenum">
              <a:rPr lang="en-CA" smtClean="0"/>
              <a:pPr/>
              <a:t>3</a:t>
            </a:fld>
            <a:endParaRPr lang="en-CA"/>
          </a:p>
        </p:txBody>
      </p:sp>
    </p:spTree>
    <p:extLst>
      <p:ext uri="{BB962C8B-B14F-4D97-AF65-F5344CB8AC3E}">
        <p14:creationId xmlns:p14="http://schemas.microsoft.com/office/powerpoint/2010/main" val="666429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
          </p:nvPr>
        </p:nvSpPr>
        <p:spPr/>
        <p:txBody>
          <a:bodyPr/>
          <a:lstStyle/>
          <a:p>
            <a:fld id="{8E82A65C-CE80-483A-B852-BE85CF323074}" type="datetime1">
              <a:rPr lang="en-CA" smtClean="0"/>
              <a:t>2022-09-21</a:t>
            </a:fld>
            <a:endParaRPr lang="en-CA"/>
          </a:p>
        </p:txBody>
      </p:sp>
      <p:sp>
        <p:nvSpPr>
          <p:cNvPr id="5" name="Slide Number Placeholder 4"/>
          <p:cNvSpPr>
            <a:spLocks noGrp="1"/>
          </p:cNvSpPr>
          <p:nvPr>
            <p:ph type="sldNum" sz="quarter" idx="5"/>
          </p:nvPr>
        </p:nvSpPr>
        <p:spPr/>
        <p:txBody>
          <a:bodyPr/>
          <a:lstStyle/>
          <a:p>
            <a:fld id="{1D713FBA-89C3-4F10-8958-F5C355CC5039}" type="slidenum">
              <a:rPr lang="en-CA" smtClean="0"/>
              <a:pPr/>
              <a:t>4</a:t>
            </a:fld>
            <a:endParaRPr lang="en-CA"/>
          </a:p>
        </p:txBody>
      </p:sp>
    </p:spTree>
    <p:extLst>
      <p:ext uri="{BB962C8B-B14F-4D97-AF65-F5344CB8AC3E}">
        <p14:creationId xmlns:p14="http://schemas.microsoft.com/office/powerpoint/2010/main" val="32119118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
          </p:nvPr>
        </p:nvSpPr>
        <p:spPr/>
        <p:txBody>
          <a:bodyPr/>
          <a:lstStyle/>
          <a:p>
            <a:fld id="{8E82A65C-CE80-483A-B852-BE85CF323074}" type="datetime1">
              <a:rPr lang="en-CA" smtClean="0"/>
              <a:t>2022-09-21</a:t>
            </a:fld>
            <a:endParaRPr lang="en-CA"/>
          </a:p>
        </p:txBody>
      </p:sp>
      <p:sp>
        <p:nvSpPr>
          <p:cNvPr id="5" name="Slide Number Placeholder 4"/>
          <p:cNvSpPr>
            <a:spLocks noGrp="1"/>
          </p:cNvSpPr>
          <p:nvPr>
            <p:ph type="sldNum" sz="quarter" idx="5"/>
          </p:nvPr>
        </p:nvSpPr>
        <p:spPr/>
        <p:txBody>
          <a:bodyPr/>
          <a:lstStyle/>
          <a:p>
            <a:fld id="{1D713FBA-89C3-4F10-8958-F5C355CC5039}" type="slidenum">
              <a:rPr lang="en-CA" smtClean="0"/>
              <a:pPr/>
              <a:t>5</a:t>
            </a:fld>
            <a:endParaRPr lang="en-CA"/>
          </a:p>
        </p:txBody>
      </p:sp>
    </p:spTree>
    <p:extLst>
      <p:ext uri="{BB962C8B-B14F-4D97-AF65-F5344CB8AC3E}">
        <p14:creationId xmlns:p14="http://schemas.microsoft.com/office/powerpoint/2010/main" val="35954226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8E82A65C-CE80-483A-B852-BE85CF323074}" type="datetime1">
              <a:rPr lang="en-CA" smtClean="0"/>
              <a:t>2022-09-21</a:t>
            </a:fld>
            <a:endParaRPr lang="en-CA"/>
          </a:p>
        </p:txBody>
      </p:sp>
      <p:sp>
        <p:nvSpPr>
          <p:cNvPr id="5" name="Slide Number Placeholder 4"/>
          <p:cNvSpPr>
            <a:spLocks noGrp="1"/>
          </p:cNvSpPr>
          <p:nvPr>
            <p:ph type="sldNum" sz="quarter" idx="11"/>
          </p:nvPr>
        </p:nvSpPr>
        <p:spPr/>
        <p:txBody>
          <a:bodyPr/>
          <a:lstStyle/>
          <a:p>
            <a:fld id="{1D713FBA-89C3-4F10-8958-F5C355CC5039}" type="slidenum">
              <a:rPr lang="en-CA" smtClean="0"/>
              <a:pPr/>
              <a:t>6</a:t>
            </a:fld>
            <a:endParaRPr lang="en-CA"/>
          </a:p>
        </p:txBody>
      </p:sp>
    </p:spTree>
    <p:extLst>
      <p:ext uri="{BB962C8B-B14F-4D97-AF65-F5344CB8AC3E}">
        <p14:creationId xmlns:p14="http://schemas.microsoft.com/office/powerpoint/2010/main" val="26621183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8E82A65C-CE80-483A-B852-BE85CF323074}" type="datetime1">
              <a:rPr lang="en-CA" smtClean="0"/>
              <a:t>2022-09-21</a:t>
            </a:fld>
            <a:endParaRPr lang="en-CA"/>
          </a:p>
        </p:txBody>
      </p:sp>
      <p:sp>
        <p:nvSpPr>
          <p:cNvPr id="5" name="Slide Number Placeholder 4"/>
          <p:cNvSpPr>
            <a:spLocks noGrp="1"/>
          </p:cNvSpPr>
          <p:nvPr>
            <p:ph type="sldNum" sz="quarter" idx="11"/>
          </p:nvPr>
        </p:nvSpPr>
        <p:spPr/>
        <p:txBody>
          <a:bodyPr/>
          <a:lstStyle/>
          <a:p>
            <a:fld id="{1D713FBA-89C3-4F10-8958-F5C355CC5039}" type="slidenum">
              <a:rPr lang="en-CA" smtClean="0"/>
              <a:pPr/>
              <a:t>7</a:t>
            </a:fld>
            <a:endParaRPr lang="en-CA"/>
          </a:p>
        </p:txBody>
      </p:sp>
    </p:spTree>
    <p:extLst>
      <p:ext uri="{BB962C8B-B14F-4D97-AF65-F5344CB8AC3E}">
        <p14:creationId xmlns:p14="http://schemas.microsoft.com/office/powerpoint/2010/main" val="830460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8E82A65C-CE80-483A-B852-BE85CF323074}" type="datetime1">
              <a:rPr lang="en-CA" smtClean="0"/>
              <a:t>2022-09-21</a:t>
            </a:fld>
            <a:endParaRPr lang="en-CA"/>
          </a:p>
        </p:txBody>
      </p:sp>
      <p:sp>
        <p:nvSpPr>
          <p:cNvPr id="5" name="Slide Number Placeholder 4"/>
          <p:cNvSpPr>
            <a:spLocks noGrp="1"/>
          </p:cNvSpPr>
          <p:nvPr>
            <p:ph type="sldNum" sz="quarter" idx="11"/>
          </p:nvPr>
        </p:nvSpPr>
        <p:spPr/>
        <p:txBody>
          <a:bodyPr/>
          <a:lstStyle/>
          <a:p>
            <a:fld id="{1D713FBA-89C3-4F10-8958-F5C355CC5039}" type="slidenum">
              <a:rPr lang="en-CA" smtClean="0"/>
              <a:pPr/>
              <a:t>8</a:t>
            </a:fld>
            <a:endParaRPr lang="en-CA"/>
          </a:p>
        </p:txBody>
      </p:sp>
    </p:spTree>
    <p:extLst>
      <p:ext uri="{BB962C8B-B14F-4D97-AF65-F5344CB8AC3E}">
        <p14:creationId xmlns:p14="http://schemas.microsoft.com/office/powerpoint/2010/main" val="1470594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8E82A65C-CE80-483A-B852-BE85CF323074}" type="datetime1">
              <a:rPr lang="en-CA" smtClean="0"/>
              <a:t>2022-09-21</a:t>
            </a:fld>
            <a:endParaRPr lang="en-CA"/>
          </a:p>
        </p:txBody>
      </p:sp>
      <p:sp>
        <p:nvSpPr>
          <p:cNvPr id="5" name="Slide Number Placeholder 4"/>
          <p:cNvSpPr>
            <a:spLocks noGrp="1"/>
          </p:cNvSpPr>
          <p:nvPr>
            <p:ph type="sldNum" sz="quarter" idx="11"/>
          </p:nvPr>
        </p:nvSpPr>
        <p:spPr/>
        <p:txBody>
          <a:bodyPr/>
          <a:lstStyle/>
          <a:p>
            <a:fld id="{1D713FBA-89C3-4F10-8958-F5C355CC5039}" type="slidenum">
              <a:rPr lang="en-CA" smtClean="0"/>
              <a:pPr/>
              <a:t>9</a:t>
            </a:fld>
            <a:endParaRPr lang="en-CA"/>
          </a:p>
        </p:txBody>
      </p:sp>
    </p:spTree>
    <p:extLst>
      <p:ext uri="{BB962C8B-B14F-4D97-AF65-F5344CB8AC3E}">
        <p14:creationId xmlns:p14="http://schemas.microsoft.com/office/powerpoint/2010/main" val="3628675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AAB6ACD-A6F9-4072-A486-49C628AF5B9C}" type="datetime1">
              <a:rPr lang="en-CA" smtClean="0"/>
              <a:t>2022-09-21</a:t>
            </a:fld>
            <a:endParaRPr lang="en-CA" dirty="0"/>
          </a:p>
        </p:txBody>
      </p:sp>
      <p:sp>
        <p:nvSpPr>
          <p:cNvPr id="5" name="Footer Placeholder 4"/>
          <p:cNvSpPr>
            <a:spLocks noGrp="1"/>
          </p:cNvSpPr>
          <p:nvPr>
            <p:ph type="ftr" sz="quarter" idx="11"/>
          </p:nvPr>
        </p:nvSpPr>
        <p:spPr/>
        <p:txBody>
          <a:bodyPr/>
          <a:lstStyle/>
          <a:p>
            <a:r>
              <a:rPr lang="en-CA"/>
              <a:t>SCWI/IJECT - draft</a:t>
            </a:r>
            <a:endParaRPr lang="en-CA" dirty="0"/>
          </a:p>
        </p:txBody>
      </p:sp>
      <p:sp>
        <p:nvSpPr>
          <p:cNvPr id="6" name="Slide Number Placeholder 5"/>
          <p:cNvSpPr>
            <a:spLocks noGrp="1"/>
          </p:cNvSpPr>
          <p:nvPr>
            <p:ph type="sldNum" sz="quarter" idx="12"/>
          </p:nvPr>
        </p:nvSpPr>
        <p:spPr/>
        <p:txBody>
          <a:bodyPr/>
          <a:lstStyle/>
          <a:p>
            <a:fld id="{12BFBCA2-FBFA-4F5E-AE00-97E06176730A}" type="slidenum">
              <a:rPr lang="en-CA" smtClean="0"/>
              <a:pPr/>
              <a:t>‹#›</a:t>
            </a:fld>
            <a:endParaRPr lang="en-CA"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8092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206C8C-0993-4699-950D-38E039FE41A1}" type="datetime1">
              <a:rPr lang="en-CA" smtClean="0"/>
              <a:t>2022-09-21</a:t>
            </a:fld>
            <a:endParaRPr lang="en-CA" dirty="0"/>
          </a:p>
        </p:txBody>
      </p:sp>
      <p:sp>
        <p:nvSpPr>
          <p:cNvPr id="5" name="Footer Placeholder 4"/>
          <p:cNvSpPr>
            <a:spLocks noGrp="1"/>
          </p:cNvSpPr>
          <p:nvPr>
            <p:ph type="ftr" sz="quarter" idx="11"/>
          </p:nvPr>
        </p:nvSpPr>
        <p:spPr/>
        <p:txBody>
          <a:bodyPr/>
          <a:lstStyle/>
          <a:p>
            <a:r>
              <a:rPr lang="en-CA"/>
              <a:t>SCWI/IJECT - draft</a:t>
            </a:r>
            <a:endParaRPr lang="en-CA" dirty="0"/>
          </a:p>
        </p:txBody>
      </p:sp>
      <p:sp>
        <p:nvSpPr>
          <p:cNvPr id="6" name="Slide Number Placeholder 5"/>
          <p:cNvSpPr>
            <a:spLocks noGrp="1"/>
          </p:cNvSpPr>
          <p:nvPr>
            <p:ph type="sldNum" sz="quarter" idx="12"/>
          </p:nvPr>
        </p:nvSpPr>
        <p:spPr/>
        <p:txBody>
          <a:bodyPr/>
          <a:lstStyle/>
          <a:p>
            <a:fld id="{12BFBCA2-FBFA-4F5E-AE00-97E06176730A}" type="slidenum">
              <a:rPr lang="en-CA" smtClean="0"/>
              <a:pPr/>
              <a:t>‹#›</a:t>
            </a:fld>
            <a:endParaRPr lang="en-CA" dirty="0"/>
          </a:p>
        </p:txBody>
      </p:sp>
    </p:spTree>
    <p:extLst>
      <p:ext uri="{BB962C8B-B14F-4D97-AF65-F5344CB8AC3E}">
        <p14:creationId xmlns:p14="http://schemas.microsoft.com/office/powerpoint/2010/main" val="2729771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0FE796-8E08-49D4-B4A0-D625AB483C2A}" type="datetime1">
              <a:rPr lang="en-CA" smtClean="0"/>
              <a:t>2022-09-21</a:t>
            </a:fld>
            <a:endParaRPr lang="en-CA" dirty="0"/>
          </a:p>
        </p:txBody>
      </p:sp>
      <p:sp>
        <p:nvSpPr>
          <p:cNvPr id="5" name="Footer Placeholder 4"/>
          <p:cNvSpPr>
            <a:spLocks noGrp="1"/>
          </p:cNvSpPr>
          <p:nvPr>
            <p:ph type="ftr" sz="quarter" idx="11"/>
          </p:nvPr>
        </p:nvSpPr>
        <p:spPr/>
        <p:txBody>
          <a:bodyPr/>
          <a:lstStyle/>
          <a:p>
            <a:r>
              <a:rPr lang="en-CA"/>
              <a:t>SCWI/IJECT - draft</a:t>
            </a:r>
            <a:endParaRPr lang="en-CA" dirty="0"/>
          </a:p>
        </p:txBody>
      </p:sp>
      <p:sp>
        <p:nvSpPr>
          <p:cNvPr id="6" name="Slide Number Placeholder 5"/>
          <p:cNvSpPr>
            <a:spLocks noGrp="1"/>
          </p:cNvSpPr>
          <p:nvPr>
            <p:ph type="sldNum" sz="quarter" idx="12"/>
          </p:nvPr>
        </p:nvSpPr>
        <p:spPr/>
        <p:txBody>
          <a:bodyPr/>
          <a:lstStyle/>
          <a:p>
            <a:fld id="{12BFBCA2-FBFA-4F5E-AE00-97E06176730A}" type="slidenum">
              <a:rPr lang="en-CA" smtClean="0"/>
              <a:pPr/>
              <a:t>‹#›</a:t>
            </a:fld>
            <a:endParaRPr lang="en-CA" dirty="0"/>
          </a:p>
        </p:txBody>
      </p:sp>
    </p:spTree>
    <p:extLst>
      <p:ext uri="{BB962C8B-B14F-4D97-AF65-F5344CB8AC3E}">
        <p14:creationId xmlns:p14="http://schemas.microsoft.com/office/powerpoint/2010/main" val="30253977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5047227-9953-4AD2-A4E7-00375DBDBCC9}" type="datetime1">
              <a:rPr lang="en-CA" smtClean="0"/>
              <a:pPr/>
              <a:t>2022-09-21</a:t>
            </a:fld>
            <a:endParaRPr lang="en-CA" dirty="0"/>
          </a:p>
        </p:txBody>
      </p:sp>
      <p:sp>
        <p:nvSpPr>
          <p:cNvPr id="4" name="Footer Placeholder 3"/>
          <p:cNvSpPr>
            <a:spLocks noGrp="1"/>
          </p:cNvSpPr>
          <p:nvPr>
            <p:ph type="ftr" sz="quarter" idx="11"/>
          </p:nvPr>
        </p:nvSpPr>
        <p:spPr/>
        <p:txBody>
          <a:bodyPr/>
          <a:lstStyle/>
          <a:p>
            <a:r>
              <a:rPr lang="en-CA" dirty="0"/>
              <a:t>SCWI/IJECT</a:t>
            </a:r>
          </a:p>
        </p:txBody>
      </p:sp>
      <p:sp>
        <p:nvSpPr>
          <p:cNvPr id="5" name="Slide Number Placeholder 4"/>
          <p:cNvSpPr>
            <a:spLocks noGrp="1"/>
          </p:cNvSpPr>
          <p:nvPr>
            <p:ph type="sldNum" sz="quarter" idx="12"/>
          </p:nvPr>
        </p:nvSpPr>
        <p:spPr/>
        <p:txBody>
          <a:bodyPr/>
          <a:lstStyle/>
          <a:p>
            <a:fld id="{14C06A64-E476-4A4F-AFC3-3996B4863EA5}" type="slidenum">
              <a:rPr lang="en-CA" smtClean="0"/>
              <a:pPr/>
              <a:t>‹#›</a:t>
            </a:fld>
            <a:endParaRPr lang="en-CA" dirty="0"/>
          </a:p>
        </p:txBody>
      </p:sp>
    </p:spTree>
    <p:extLst>
      <p:ext uri="{BB962C8B-B14F-4D97-AF65-F5344CB8AC3E}">
        <p14:creationId xmlns:p14="http://schemas.microsoft.com/office/powerpoint/2010/main" val="3793347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3F97F7-73F4-40F1-BAA7-4AF76E2134CA}" type="datetime1">
              <a:rPr lang="en-CA" smtClean="0"/>
              <a:t>2022-09-21</a:t>
            </a:fld>
            <a:endParaRPr lang="en-CA" dirty="0"/>
          </a:p>
        </p:txBody>
      </p:sp>
      <p:sp>
        <p:nvSpPr>
          <p:cNvPr id="5" name="Footer Placeholder 4"/>
          <p:cNvSpPr>
            <a:spLocks noGrp="1"/>
          </p:cNvSpPr>
          <p:nvPr>
            <p:ph type="ftr" sz="quarter" idx="11"/>
          </p:nvPr>
        </p:nvSpPr>
        <p:spPr/>
        <p:txBody>
          <a:bodyPr/>
          <a:lstStyle/>
          <a:p>
            <a:r>
              <a:rPr lang="en-CA"/>
              <a:t>SCWI/IJECT - draft</a:t>
            </a:r>
            <a:endParaRPr lang="en-CA" dirty="0"/>
          </a:p>
        </p:txBody>
      </p:sp>
      <p:sp>
        <p:nvSpPr>
          <p:cNvPr id="6" name="Slide Number Placeholder 5"/>
          <p:cNvSpPr>
            <a:spLocks noGrp="1"/>
          </p:cNvSpPr>
          <p:nvPr>
            <p:ph type="sldNum" sz="quarter" idx="12"/>
          </p:nvPr>
        </p:nvSpPr>
        <p:spPr/>
        <p:txBody>
          <a:bodyPr/>
          <a:lstStyle/>
          <a:p>
            <a:fld id="{12BFBCA2-FBFA-4F5E-AE00-97E06176730A}" type="slidenum">
              <a:rPr lang="en-CA" smtClean="0"/>
              <a:pPr/>
              <a:t>‹#›</a:t>
            </a:fld>
            <a:endParaRPr lang="en-CA" dirty="0"/>
          </a:p>
        </p:txBody>
      </p:sp>
    </p:spTree>
    <p:extLst>
      <p:ext uri="{BB962C8B-B14F-4D97-AF65-F5344CB8AC3E}">
        <p14:creationId xmlns:p14="http://schemas.microsoft.com/office/powerpoint/2010/main" val="2394254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C00C4E-8142-49EF-9B20-A7C08FC6C5C2}" type="datetime1">
              <a:rPr lang="en-CA" smtClean="0"/>
              <a:t>2022-09-21</a:t>
            </a:fld>
            <a:endParaRPr lang="en-CA" dirty="0"/>
          </a:p>
        </p:txBody>
      </p:sp>
      <p:sp>
        <p:nvSpPr>
          <p:cNvPr id="5" name="Footer Placeholder 4"/>
          <p:cNvSpPr>
            <a:spLocks noGrp="1"/>
          </p:cNvSpPr>
          <p:nvPr>
            <p:ph type="ftr" sz="quarter" idx="11"/>
          </p:nvPr>
        </p:nvSpPr>
        <p:spPr/>
        <p:txBody>
          <a:bodyPr/>
          <a:lstStyle/>
          <a:p>
            <a:r>
              <a:rPr lang="en-CA"/>
              <a:t>SCWI/IJECT - draft</a:t>
            </a:r>
            <a:endParaRPr lang="en-CA" dirty="0"/>
          </a:p>
        </p:txBody>
      </p:sp>
      <p:sp>
        <p:nvSpPr>
          <p:cNvPr id="6" name="Slide Number Placeholder 5"/>
          <p:cNvSpPr>
            <a:spLocks noGrp="1"/>
          </p:cNvSpPr>
          <p:nvPr>
            <p:ph type="sldNum" sz="quarter" idx="12"/>
          </p:nvPr>
        </p:nvSpPr>
        <p:spPr/>
        <p:txBody>
          <a:bodyPr/>
          <a:lstStyle/>
          <a:p>
            <a:fld id="{12BFBCA2-FBFA-4F5E-AE00-97E06176730A}" type="slidenum">
              <a:rPr lang="en-CA" smtClean="0"/>
              <a:pPr/>
              <a:t>‹#›</a:t>
            </a:fld>
            <a:endParaRPr lang="en-CA"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333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F9D5EF-00DC-4B71-9351-356D8CF25A6D}" type="datetime1">
              <a:rPr lang="en-CA" smtClean="0"/>
              <a:t>2022-09-21</a:t>
            </a:fld>
            <a:endParaRPr lang="en-CA" dirty="0"/>
          </a:p>
        </p:txBody>
      </p:sp>
      <p:sp>
        <p:nvSpPr>
          <p:cNvPr id="6" name="Footer Placeholder 5"/>
          <p:cNvSpPr>
            <a:spLocks noGrp="1"/>
          </p:cNvSpPr>
          <p:nvPr>
            <p:ph type="ftr" sz="quarter" idx="11"/>
          </p:nvPr>
        </p:nvSpPr>
        <p:spPr/>
        <p:txBody>
          <a:bodyPr/>
          <a:lstStyle/>
          <a:p>
            <a:r>
              <a:rPr lang="en-CA"/>
              <a:t>SCWI/IJECT - draft</a:t>
            </a:r>
            <a:endParaRPr lang="en-CA" dirty="0"/>
          </a:p>
        </p:txBody>
      </p:sp>
      <p:sp>
        <p:nvSpPr>
          <p:cNvPr id="7" name="Slide Number Placeholder 6"/>
          <p:cNvSpPr>
            <a:spLocks noGrp="1"/>
          </p:cNvSpPr>
          <p:nvPr>
            <p:ph type="sldNum" sz="quarter" idx="12"/>
          </p:nvPr>
        </p:nvSpPr>
        <p:spPr/>
        <p:txBody>
          <a:bodyPr/>
          <a:lstStyle/>
          <a:p>
            <a:fld id="{12BFBCA2-FBFA-4F5E-AE00-97E06176730A}" type="slidenum">
              <a:rPr lang="en-CA" smtClean="0"/>
              <a:pPr/>
              <a:t>‹#›</a:t>
            </a:fld>
            <a:endParaRPr lang="en-CA" dirty="0"/>
          </a:p>
        </p:txBody>
      </p:sp>
    </p:spTree>
    <p:extLst>
      <p:ext uri="{BB962C8B-B14F-4D97-AF65-F5344CB8AC3E}">
        <p14:creationId xmlns:p14="http://schemas.microsoft.com/office/powerpoint/2010/main" val="1608353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D5717F5-470F-488B-9AF8-C820266A2EC9}" type="datetime1">
              <a:rPr lang="en-CA" smtClean="0"/>
              <a:t>2022-09-21</a:t>
            </a:fld>
            <a:endParaRPr lang="en-CA" dirty="0"/>
          </a:p>
        </p:txBody>
      </p:sp>
      <p:sp>
        <p:nvSpPr>
          <p:cNvPr id="8" name="Footer Placeholder 7"/>
          <p:cNvSpPr>
            <a:spLocks noGrp="1"/>
          </p:cNvSpPr>
          <p:nvPr>
            <p:ph type="ftr" sz="quarter" idx="11"/>
          </p:nvPr>
        </p:nvSpPr>
        <p:spPr/>
        <p:txBody>
          <a:bodyPr/>
          <a:lstStyle/>
          <a:p>
            <a:r>
              <a:rPr lang="en-CA"/>
              <a:t>SCWI/IJECT - draft</a:t>
            </a:r>
            <a:endParaRPr lang="en-CA" dirty="0"/>
          </a:p>
        </p:txBody>
      </p:sp>
      <p:sp>
        <p:nvSpPr>
          <p:cNvPr id="9" name="Slide Number Placeholder 8"/>
          <p:cNvSpPr>
            <a:spLocks noGrp="1"/>
          </p:cNvSpPr>
          <p:nvPr>
            <p:ph type="sldNum" sz="quarter" idx="12"/>
          </p:nvPr>
        </p:nvSpPr>
        <p:spPr/>
        <p:txBody>
          <a:bodyPr/>
          <a:lstStyle/>
          <a:p>
            <a:fld id="{12BFBCA2-FBFA-4F5E-AE00-97E06176730A}" type="slidenum">
              <a:rPr lang="en-CA" smtClean="0"/>
              <a:pPr/>
              <a:t>‹#›</a:t>
            </a:fld>
            <a:endParaRPr lang="en-CA" dirty="0"/>
          </a:p>
        </p:txBody>
      </p:sp>
    </p:spTree>
    <p:extLst>
      <p:ext uri="{BB962C8B-B14F-4D97-AF65-F5344CB8AC3E}">
        <p14:creationId xmlns:p14="http://schemas.microsoft.com/office/powerpoint/2010/main" val="1378528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C717A3E-B339-4091-9056-C8CAA6E91E37}" type="datetime1">
              <a:rPr lang="en-CA" smtClean="0"/>
              <a:t>2022-09-21</a:t>
            </a:fld>
            <a:endParaRPr lang="en-CA" dirty="0"/>
          </a:p>
        </p:txBody>
      </p:sp>
      <p:sp>
        <p:nvSpPr>
          <p:cNvPr id="4" name="Footer Placeholder 3"/>
          <p:cNvSpPr>
            <a:spLocks noGrp="1"/>
          </p:cNvSpPr>
          <p:nvPr>
            <p:ph type="ftr" sz="quarter" idx="11"/>
          </p:nvPr>
        </p:nvSpPr>
        <p:spPr/>
        <p:txBody>
          <a:bodyPr/>
          <a:lstStyle/>
          <a:p>
            <a:r>
              <a:rPr lang="en-CA"/>
              <a:t>SCWI/IJECT - draft</a:t>
            </a:r>
            <a:endParaRPr lang="en-CA" dirty="0"/>
          </a:p>
        </p:txBody>
      </p:sp>
      <p:sp>
        <p:nvSpPr>
          <p:cNvPr id="5" name="Slide Number Placeholder 4"/>
          <p:cNvSpPr>
            <a:spLocks noGrp="1"/>
          </p:cNvSpPr>
          <p:nvPr>
            <p:ph type="sldNum" sz="quarter" idx="12"/>
          </p:nvPr>
        </p:nvSpPr>
        <p:spPr/>
        <p:txBody>
          <a:bodyPr/>
          <a:lstStyle/>
          <a:p>
            <a:fld id="{12BFBCA2-FBFA-4F5E-AE00-97E06176730A}" type="slidenum">
              <a:rPr lang="en-CA" smtClean="0"/>
              <a:pPr/>
              <a:t>‹#›</a:t>
            </a:fld>
            <a:endParaRPr lang="en-CA" dirty="0"/>
          </a:p>
        </p:txBody>
      </p:sp>
    </p:spTree>
    <p:extLst>
      <p:ext uri="{BB962C8B-B14F-4D97-AF65-F5344CB8AC3E}">
        <p14:creationId xmlns:p14="http://schemas.microsoft.com/office/powerpoint/2010/main" val="2154668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C0ABB3D-A78C-4372-A163-BAD28BCEEA96}" type="datetime1">
              <a:rPr lang="en-CA" smtClean="0"/>
              <a:t>2022-09-21</a:t>
            </a:fld>
            <a:endParaRPr lang="en-CA"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CA"/>
              <a:t>SCWI/IJECT - draft</a:t>
            </a:r>
            <a:endParaRPr lang="en-CA" dirty="0"/>
          </a:p>
        </p:txBody>
      </p:sp>
      <p:sp>
        <p:nvSpPr>
          <p:cNvPr id="9" name="Slide Number Placeholder 8"/>
          <p:cNvSpPr>
            <a:spLocks noGrp="1"/>
          </p:cNvSpPr>
          <p:nvPr>
            <p:ph type="sldNum" sz="quarter" idx="12"/>
          </p:nvPr>
        </p:nvSpPr>
        <p:spPr/>
        <p:txBody>
          <a:bodyPr/>
          <a:lstStyle/>
          <a:p>
            <a:fld id="{12BFBCA2-FBFA-4F5E-AE00-97E06176730A}" type="slidenum">
              <a:rPr lang="en-CA" smtClean="0"/>
              <a:pPr/>
              <a:t>‹#›</a:t>
            </a:fld>
            <a:endParaRPr lang="en-CA" dirty="0"/>
          </a:p>
        </p:txBody>
      </p:sp>
    </p:spTree>
    <p:extLst>
      <p:ext uri="{BB962C8B-B14F-4D97-AF65-F5344CB8AC3E}">
        <p14:creationId xmlns:p14="http://schemas.microsoft.com/office/powerpoint/2010/main" val="3873161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F72C87C-899A-4F14-A947-03C542FB4A3D}" type="datetime1">
              <a:rPr lang="en-CA" smtClean="0"/>
              <a:t>2022-09-21</a:t>
            </a:fld>
            <a:endParaRPr lang="en-CA"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CA"/>
              <a:t>SCWI/IJECT - draft</a:t>
            </a:r>
            <a:endParaRPr lang="en-CA"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2BFBCA2-FBFA-4F5E-AE00-97E06176730A}" type="slidenum">
              <a:rPr lang="en-CA" smtClean="0"/>
              <a:pPr/>
              <a:t>‹#›</a:t>
            </a:fld>
            <a:endParaRPr lang="en-CA" dirty="0"/>
          </a:p>
        </p:txBody>
      </p:sp>
    </p:spTree>
    <p:extLst>
      <p:ext uri="{BB962C8B-B14F-4D97-AF65-F5344CB8AC3E}">
        <p14:creationId xmlns:p14="http://schemas.microsoft.com/office/powerpoint/2010/main" val="1924025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E61E5E-BB58-4756-A282-CC4086BB159F}" type="datetime1">
              <a:rPr lang="en-CA" smtClean="0"/>
              <a:t>2022-09-21</a:t>
            </a:fld>
            <a:endParaRPr lang="en-CA" dirty="0"/>
          </a:p>
        </p:txBody>
      </p:sp>
      <p:sp>
        <p:nvSpPr>
          <p:cNvPr id="6" name="Footer Placeholder 5"/>
          <p:cNvSpPr>
            <a:spLocks noGrp="1"/>
          </p:cNvSpPr>
          <p:nvPr>
            <p:ph type="ftr" sz="quarter" idx="11"/>
          </p:nvPr>
        </p:nvSpPr>
        <p:spPr/>
        <p:txBody>
          <a:bodyPr/>
          <a:lstStyle/>
          <a:p>
            <a:r>
              <a:rPr lang="en-CA"/>
              <a:t>SCWI/IJECT - draft</a:t>
            </a:r>
            <a:endParaRPr lang="en-CA" dirty="0"/>
          </a:p>
        </p:txBody>
      </p:sp>
      <p:sp>
        <p:nvSpPr>
          <p:cNvPr id="7" name="Slide Number Placeholder 6"/>
          <p:cNvSpPr>
            <a:spLocks noGrp="1"/>
          </p:cNvSpPr>
          <p:nvPr>
            <p:ph type="sldNum" sz="quarter" idx="12"/>
          </p:nvPr>
        </p:nvSpPr>
        <p:spPr/>
        <p:txBody>
          <a:bodyPr/>
          <a:lstStyle/>
          <a:p>
            <a:fld id="{12BFBCA2-FBFA-4F5E-AE00-97E06176730A}" type="slidenum">
              <a:rPr lang="en-CA" smtClean="0"/>
              <a:pPr/>
              <a:t>‹#›</a:t>
            </a:fld>
            <a:endParaRPr lang="en-CA" dirty="0"/>
          </a:p>
        </p:txBody>
      </p:sp>
    </p:spTree>
    <p:extLst>
      <p:ext uri="{BB962C8B-B14F-4D97-AF65-F5344CB8AC3E}">
        <p14:creationId xmlns:p14="http://schemas.microsoft.com/office/powerpoint/2010/main" val="4253116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1F165A8-CEB8-4E21-B9AF-EFF5FC981FB5}" type="datetime1">
              <a:rPr lang="en-CA" smtClean="0"/>
              <a:t>2022-09-21</a:t>
            </a:fld>
            <a:endParaRPr lang="en-CA"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CA"/>
              <a:t>SCWI/IJECT - draft</a:t>
            </a:r>
            <a:endParaRPr lang="en-CA"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2BFBCA2-FBFA-4F5E-AE00-97E06176730A}" type="slidenum">
              <a:rPr lang="en-CA" smtClean="0"/>
              <a:pPr/>
              <a:t>‹#›</a:t>
            </a:fld>
            <a:endParaRPr lang="en-CA"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678857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pPr defTabSz="457200"/>
            <a:fld id="{17663A09-BA08-493C-829A-DFF99032D899}" type="datetime1">
              <a:rPr lang="en-CA" smtClean="0"/>
              <a:pPr defTabSz="457200"/>
              <a:t>2022-09-21</a:t>
            </a:fld>
            <a:endParaRPr lang="en-CA"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defTabSz="457200"/>
            <a:r>
              <a:rPr lang="en-CA" dirty="0"/>
              <a:t>SCWI/IJECT</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pPr defTabSz="457200"/>
            <a:fld id="{14C06A64-E476-4A4F-AFC3-3996B4863EA5}" type="slidenum">
              <a:rPr lang="en-CA" smtClean="0"/>
              <a:pPr defTabSz="457200"/>
              <a:t>‹#›</a:t>
            </a:fld>
            <a:endParaRPr lang="en-CA"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643298"/>
      </p:ext>
    </p:extLst>
  </p:cSld>
  <p:clrMap bg1="lt1" tx1="dk1" bg2="lt2" tx2="dk2" accent1="accent1" accent2="accent2" accent3="accent3" accent4="accent4" accent5="accent5" accent6="accent6" hlink="hlink" folHlink="folHlink"/>
  <p:sldLayoutIdLst>
    <p:sldLayoutId id="2147483697" r:id="rId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cwi.ca/resources/docs/Requirements_2022-25_EL/SCWI-2022-25_RFP_CODE_Memo_FINAL_31Jan22.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cwi.ca/resources/docs/research/2021/SCWI-DualCreditStudents-20211122.pdf"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cwi.ca/resources/docs/policies/2020-policies/2020-DualCreditPro.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5F50-0BFB-4A3A-8AA8-35DEDCD0E37D}"/>
              </a:ext>
            </a:extLst>
          </p:cNvPr>
          <p:cNvSpPr>
            <a:spLocks noGrp="1"/>
          </p:cNvSpPr>
          <p:nvPr>
            <p:ph type="ctrTitle"/>
          </p:nvPr>
        </p:nvSpPr>
        <p:spPr>
          <a:xfrm>
            <a:off x="1252451" y="3706002"/>
            <a:ext cx="9753600" cy="2387600"/>
          </a:xfrm>
        </p:spPr>
        <p:txBody>
          <a:bodyPr>
            <a:normAutofit fontScale="90000"/>
          </a:bodyPr>
          <a:lstStyle/>
          <a:p>
            <a:r>
              <a:rPr lang="en-CA" dirty="0">
                <a:solidFill>
                  <a:schemeClr val="tx1"/>
                </a:solidFill>
              </a:rPr>
              <a:t>SCWI Program Fidelity</a:t>
            </a:r>
            <a:br>
              <a:rPr lang="en-CA" dirty="0"/>
            </a:br>
            <a:br>
              <a:rPr lang="en-CA" dirty="0"/>
            </a:br>
            <a:endParaRPr lang="en-CA" dirty="0"/>
          </a:p>
        </p:txBody>
      </p:sp>
      <p:sp>
        <p:nvSpPr>
          <p:cNvPr id="5" name="Subtitle 4"/>
          <p:cNvSpPr>
            <a:spLocks noGrp="1"/>
          </p:cNvSpPr>
          <p:nvPr>
            <p:ph type="subTitle" idx="1"/>
          </p:nvPr>
        </p:nvSpPr>
        <p:spPr/>
        <p:txBody>
          <a:bodyPr/>
          <a:lstStyle/>
          <a:p>
            <a:r>
              <a:rPr lang="en-CA" dirty="0">
                <a:solidFill>
                  <a:schemeClr val="tx1"/>
                </a:solidFill>
              </a:rPr>
              <a:t>Summer Institute 2022</a:t>
            </a:r>
            <a:br>
              <a:rPr lang="en-CA" dirty="0">
                <a:solidFill>
                  <a:schemeClr val="tx1"/>
                </a:solidFill>
              </a:rPr>
            </a:br>
            <a:endParaRPr lang="en-CA"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70732" y="286241"/>
            <a:ext cx="2194560" cy="2029968"/>
          </a:xfrm>
          <a:prstGeom prst="rect">
            <a:avLst/>
          </a:prstGeom>
        </p:spPr>
      </p:pic>
    </p:spTree>
    <p:extLst>
      <p:ext uri="{BB962C8B-B14F-4D97-AF65-F5344CB8AC3E}">
        <p14:creationId xmlns:p14="http://schemas.microsoft.com/office/powerpoint/2010/main" val="4183817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10736954" y="350507"/>
            <a:ext cx="951058" cy="1322947"/>
          </a:xfrm>
          <a:prstGeom prst="rect">
            <a:avLst/>
          </a:prstGeom>
        </p:spPr>
      </p:pic>
      <p:sp>
        <p:nvSpPr>
          <p:cNvPr id="2" name="Title 1"/>
          <p:cNvSpPr>
            <a:spLocks noGrp="1"/>
          </p:cNvSpPr>
          <p:nvPr>
            <p:ph type="title"/>
          </p:nvPr>
        </p:nvSpPr>
        <p:spPr/>
        <p:txBody>
          <a:bodyPr>
            <a:normAutofit/>
          </a:bodyPr>
          <a:lstStyle/>
          <a:p>
            <a:r>
              <a:rPr lang="en-CA" b="1" dirty="0">
                <a:solidFill>
                  <a:schemeClr val="tx1"/>
                </a:solidFill>
              </a:rPr>
              <a:t>Evidence that a student is disengaged</a:t>
            </a:r>
          </a:p>
        </p:txBody>
      </p:sp>
      <p:sp>
        <p:nvSpPr>
          <p:cNvPr id="3" name="Content Placeholder 2"/>
          <p:cNvSpPr>
            <a:spLocks noGrp="1"/>
          </p:cNvSpPr>
          <p:nvPr>
            <p:ph idx="1"/>
          </p:nvPr>
        </p:nvSpPr>
        <p:spPr>
          <a:xfrm>
            <a:off x="995082" y="1801264"/>
            <a:ext cx="10905129" cy="4241727"/>
          </a:xfrm>
        </p:spPr>
        <p:txBody>
          <a:bodyPr>
            <a:normAutofit/>
          </a:bodyPr>
          <a:lstStyle/>
          <a:p>
            <a:r>
              <a:rPr lang="en-CA" dirty="0">
                <a:solidFill>
                  <a:schemeClr val="tx1"/>
                </a:solidFill>
              </a:rPr>
              <a:t>The student:</a:t>
            </a:r>
          </a:p>
          <a:p>
            <a:pPr>
              <a:spcBef>
                <a:spcPts val="600"/>
              </a:spcBef>
            </a:pPr>
            <a:r>
              <a:rPr lang="en-CA" dirty="0">
                <a:solidFill>
                  <a:schemeClr val="tx1"/>
                </a:solidFill>
              </a:rPr>
              <a:t>✦ has had numerous absences;</a:t>
            </a:r>
          </a:p>
          <a:p>
            <a:pPr>
              <a:spcBef>
                <a:spcPts val="600"/>
              </a:spcBef>
            </a:pPr>
            <a:r>
              <a:rPr lang="en-CA" dirty="0">
                <a:solidFill>
                  <a:schemeClr val="tx1"/>
                </a:solidFill>
              </a:rPr>
              <a:t>✦ has previously dropped out or is at risk of dropping out;</a:t>
            </a:r>
          </a:p>
          <a:p>
            <a:pPr>
              <a:spcBef>
                <a:spcPts val="600"/>
              </a:spcBef>
            </a:pPr>
            <a:r>
              <a:rPr lang="en-CA" dirty="0">
                <a:solidFill>
                  <a:schemeClr val="tx1"/>
                </a:solidFill>
              </a:rPr>
              <a:t>✦ is out of school and is reluctant to return, for non-academic reasons;</a:t>
            </a:r>
          </a:p>
          <a:p>
            <a:pPr>
              <a:spcBef>
                <a:spcPts val="600"/>
              </a:spcBef>
            </a:pPr>
            <a:r>
              <a:rPr lang="en-CA" dirty="0">
                <a:solidFill>
                  <a:schemeClr val="tx1"/>
                </a:solidFill>
              </a:rPr>
              <a:t>✦ displays a lack of involvement or engagement in school or community activities;</a:t>
            </a:r>
          </a:p>
          <a:p>
            <a:pPr>
              <a:spcBef>
                <a:spcPts val="600"/>
              </a:spcBef>
            </a:pPr>
            <a:r>
              <a:rPr lang="en-CA" dirty="0">
                <a:solidFill>
                  <a:schemeClr val="tx1"/>
                </a:solidFill>
              </a:rPr>
              <a:t>✦ sees little connection between secondary school and their preferred future;</a:t>
            </a:r>
          </a:p>
          <a:p>
            <a:pPr>
              <a:spcBef>
                <a:spcPts val="600"/>
              </a:spcBef>
            </a:pPr>
            <a:r>
              <a:rPr lang="en-CA" dirty="0">
                <a:solidFill>
                  <a:schemeClr val="tx1"/>
                </a:solidFill>
              </a:rPr>
              <a:t>✦ lacks confidence in their ability to succeed;</a:t>
            </a:r>
          </a:p>
          <a:p>
            <a:pPr>
              <a:spcBef>
                <a:spcPts val="600"/>
              </a:spcBef>
            </a:pPr>
            <a:r>
              <a:rPr lang="en-CA" dirty="0">
                <a:solidFill>
                  <a:schemeClr val="tx1"/>
                </a:solidFill>
              </a:rPr>
              <a:t>✦ is unsure of their pathway beyond secondary school; </a:t>
            </a:r>
          </a:p>
          <a:p>
            <a:pPr>
              <a:spcBef>
                <a:spcPts val="600"/>
              </a:spcBef>
            </a:pPr>
            <a:r>
              <a:rPr lang="en-CA" dirty="0">
                <a:solidFill>
                  <a:schemeClr val="tx1"/>
                </a:solidFill>
              </a:rPr>
              <a:t>✦ has a limited understanding of career options.</a:t>
            </a:r>
          </a:p>
          <a:p>
            <a:pPr algn="r"/>
            <a:r>
              <a:rPr lang="en-CA" dirty="0">
                <a:solidFill>
                  <a:schemeClr val="tx1"/>
                </a:solidFill>
              </a:rPr>
              <a:t>(</a:t>
            </a:r>
            <a:r>
              <a:rPr lang="en-CA" i="1" dirty="0">
                <a:solidFill>
                  <a:schemeClr val="tx1"/>
                </a:solidFill>
              </a:rPr>
              <a:t>Dual Credit Programs: Program and Policy Requirements</a:t>
            </a:r>
            <a:r>
              <a:rPr lang="en-CA" dirty="0">
                <a:solidFill>
                  <a:schemeClr val="tx1"/>
                </a:solidFill>
              </a:rPr>
              <a:t>, 2020, p. 30-31)</a:t>
            </a:r>
          </a:p>
          <a:p>
            <a:pPr marL="0" indent="0">
              <a:buNone/>
            </a:pPr>
            <a:endParaRPr lang="en-CA" dirty="0"/>
          </a:p>
        </p:txBody>
      </p:sp>
      <p:sp>
        <p:nvSpPr>
          <p:cNvPr id="4" name="Footer Placeholder 3"/>
          <p:cNvSpPr>
            <a:spLocks noGrp="1"/>
          </p:cNvSpPr>
          <p:nvPr>
            <p:ph type="ftr" sz="quarter" idx="11"/>
          </p:nvPr>
        </p:nvSpPr>
        <p:spPr/>
        <p:txBody>
          <a:bodyPr/>
          <a:lstStyle/>
          <a:p>
            <a:r>
              <a:rPr lang="en-CA"/>
              <a:t>SCWI/IJECT - draft</a:t>
            </a:r>
            <a:endParaRPr lang="en-CA" dirty="0"/>
          </a:p>
        </p:txBody>
      </p:sp>
      <p:sp>
        <p:nvSpPr>
          <p:cNvPr id="5" name="Slide Number Placeholder 4"/>
          <p:cNvSpPr>
            <a:spLocks noGrp="1"/>
          </p:cNvSpPr>
          <p:nvPr>
            <p:ph type="sldNum" sz="quarter" idx="12"/>
          </p:nvPr>
        </p:nvSpPr>
        <p:spPr/>
        <p:txBody>
          <a:bodyPr/>
          <a:lstStyle/>
          <a:p>
            <a:fld id="{12BFBCA2-FBFA-4F5E-AE00-97E06176730A}" type="slidenum">
              <a:rPr lang="en-CA" smtClean="0"/>
              <a:pPr/>
              <a:t>10</a:t>
            </a:fld>
            <a:endParaRPr lang="en-CA" dirty="0"/>
          </a:p>
        </p:txBody>
      </p:sp>
    </p:spTree>
    <p:extLst>
      <p:ext uri="{BB962C8B-B14F-4D97-AF65-F5344CB8AC3E}">
        <p14:creationId xmlns:p14="http://schemas.microsoft.com/office/powerpoint/2010/main" val="762948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10736954" y="350507"/>
            <a:ext cx="951058" cy="1322947"/>
          </a:xfrm>
          <a:prstGeom prst="rect">
            <a:avLst/>
          </a:prstGeom>
        </p:spPr>
      </p:pic>
      <p:sp>
        <p:nvSpPr>
          <p:cNvPr id="2" name="Title 1"/>
          <p:cNvSpPr>
            <a:spLocks noGrp="1"/>
          </p:cNvSpPr>
          <p:nvPr>
            <p:ph type="title"/>
          </p:nvPr>
        </p:nvSpPr>
        <p:spPr/>
        <p:txBody>
          <a:bodyPr>
            <a:normAutofit/>
          </a:bodyPr>
          <a:lstStyle/>
          <a:p>
            <a:r>
              <a:rPr lang="en-CA" b="1" dirty="0">
                <a:solidFill>
                  <a:schemeClr val="tx1"/>
                </a:solidFill>
              </a:rPr>
              <a:t>Evidence that a student is not reaching their full academic potential </a:t>
            </a:r>
          </a:p>
        </p:txBody>
      </p:sp>
      <p:sp>
        <p:nvSpPr>
          <p:cNvPr id="3" name="Content Placeholder 2"/>
          <p:cNvSpPr>
            <a:spLocks noGrp="1"/>
          </p:cNvSpPr>
          <p:nvPr>
            <p:ph idx="1"/>
          </p:nvPr>
        </p:nvSpPr>
        <p:spPr>
          <a:xfrm>
            <a:off x="806824" y="1909482"/>
            <a:ext cx="11093387" cy="4133509"/>
          </a:xfrm>
        </p:spPr>
        <p:txBody>
          <a:bodyPr>
            <a:normAutofit/>
          </a:bodyPr>
          <a:lstStyle/>
          <a:p>
            <a:r>
              <a:rPr lang="en-CA" sz="2400" dirty="0">
                <a:solidFill>
                  <a:schemeClr val="tx1"/>
                </a:solidFill>
              </a:rPr>
              <a:t>The student:</a:t>
            </a:r>
          </a:p>
          <a:p>
            <a:pPr>
              <a:spcBef>
                <a:spcPts val="600"/>
              </a:spcBef>
            </a:pPr>
            <a:r>
              <a:rPr lang="en-CA" sz="2400" dirty="0">
                <a:solidFill>
                  <a:schemeClr val="tx1"/>
                </a:solidFill>
              </a:rPr>
              <a:t>✦ has fewer credits than average for their grade and is therefore not on </a:t>
            </a:r>
          </a:p>
          <a:p>
            <a:pPr>
              <a:spcBef>
                <a:spcPts val="600"/>
              </a:spcBef>
            </a:pPr>
            <a:r>
              <a:rPr lang="en-CA" sz="2400" dirty="0">
                <a:solidFill>
                  <a:schemeClr val="tx1"/>
                </a:solidFill>
              </a:rPr>
              <a:t>track to graduate on time;</a:t>
            </a:r>
          </a:p>
          <a:p>
            <a:pPr>
              <a:spcBef>
                <a:spcPts val="600"/>
              </a:spcBef>
            </a:pPr>
            <a:r>
              <a:rPr lang="en-CA" sz="2400" dirty="0">
                <a:solidFill>
                  <a:schemeClr val="tx1"/>
                </a:solidFill>
              </a:rPr>
              <a:t>✦ is older than other students in their grade;</a:t>
            </a:r>
          </a:p>
          <a:p>
            <a:pPr>
              <a:spcBef>
                <a:spcPts val="600"/>
              </a:spcBef>
            </a:pPr>
            <a:r>
              <a:rPr lang="en-CA" sz="2400" dirty="0">
                <a:solidFill>
                  <a:schemeClr val="tx1"/>
                </a:solidFill>
              </a:rPr>
              <a:t>✦ was making progress earlier, but progress has slowed;</a:t>
            </a:r>
          </a:p>
          <a:p>
            <a:pPr>
              <a:spcBef>
                <a:spcPts val="600"/>
              </a:spcBef>
            </a:pPr>
            <a:r>
              <a:rPr lang="en-CA" sz="2400" dirty="0">
                <a:solidFill>
                  <a:schemeClr val="tx1"/>
                </a:solidFill>
              </a:rPr>
              <a:t>✦ is demonstrating a decline in achievement over time.</a:t>
            </a:r>
          </a:p>
          <a:p>
            <a:pPr algn="r"/>
            <a:r>
              <a:rPr lang="en-CA" dirty="0">
                <a:solidFill>
                  <a:schemeClr val="tx1"/>
                </a:solidFill>
              </a:rPr>
              <a:t>(</a:t>
            </a:r>
            <a:r>
              <a:rPr lang="en-CA" i="1" dirty="0">
                <a:solidFill>
                  <a:schemeClr val="tx1"/>
                </a:solidFill>
              </a:rPr>
              <a:t>Dual Credit Programs: Program and Policy Requirements</a:t>
            </a:r>
            <a:r>
              <a:rPr lang="en-CA" dirty="0">
                <a:solidFill>
                  <a:schemeClr val="tx1"/>
                </a:solidFill>
              </a:rPr>
              <a:t>, 2020, p. 31)</a:t>
            </a:r>
          </a:p>
          <a:p>
            <a:pPr marL="0" indent="0">
              <a:buNone/>
            </a:pPr>
            <a:endParaRPr lang="en-CA" dirty="0">
              <a:solidFill>
                <a:schemeClr val="tx1"/>
              </a:solidFill>
            </a:endParaRPr>
          </a:p>
        </p:txBody>
      </p:sp>
      <p:sp>
        <p:nvSpPr>
          <p:cNvPr id="4" name="Footer Placeholder 3"/>
          <p:cNvSpPr>
            <a:spLocks noGrp="1"/>
          </p:cNvSpPr>
          <p:nvPr>
            <p:ph type="ftr" sz="quarter" idx="11"/>
          </p:nvPr>
        </p:nvSpPr>
        <p:spPr/>
        <p:txBody>
          <a:bodyPr/>
          <a:lstStyle/>
          <a:p>
            <a:r>
              <a:rPr lang="en-CA"/>
              <a:t>SCWI/IJECT - draft</a:t>
            </a:r>
            <a:endParaRPr lang="en-CA" dirty="0"/>
          </a:p>
        </p:txBody>
      </p:sp>
      <p:sp>
        <p:nvSpPr>
          <p:cNvPr id="5" name="Slide Number Placeholder 4"/>
          <p:cNvSpPr>
            <a:spLocks noGrp="1"/>
          </p:cNvSpPr>
          <p:nvPr>
            <p:ph type="sldNum" sz="quarter" idx="12"/>
          </p:nvPr>
        </p:nvSpPr>
        <p:spPr/>
        <p:txBody>
          <a:bodyPr/>
          <a:lstStyle/>
          <a:p>
            <a:fld id="{12BFBCA2-FBFA-4F5E-AE00-97E06176730A}" type="slidenum">
              <a:rPr lang="en-CA" smtClean="0"/>
              <a:pPr/>
              <a:t>11</a:t>
            </a:fld>
            <a:endParaRPr lang="en-CA" dirty="0"/>
          </a:p>
        </p:txBody>
      </p:sp>
    </p:spTree>
    <p:extLst>
      <p:ext uri="{BB962C8B-B14F-4D97-AF65-F5344CB8AC3E}">
        <p14:creationId xmlns:p14="http://schemas.microsoft.com/office/powerpoint/2010/main" val="3386383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b="1" dirty="0">
                <a:solidFill>
                  <a:schemeClr val="tx1"/>
                </a:solidFill>
              </a:rPr>
              <a:t>Adult Dual Credits (ADCs)</a:t>
            </a:r>
          </a:p>
        </p:txBody>
      </p:sp>
      <p:sp>
        <p:nvSpPr>
          <p:cNvPr id="4" name="Content Placeholder 3"/>
          <p:cNvSpPr>
            <a:spLocks noGrp="1"/>
          </p:cNvSpPr>
          <p:nvPr>
            <p:ph idx="1"/>
          </p:nvPr>
        </p:nvSpPr>
        <p:spPr/>
        <p:txBody>
          <a:bodyPr/>
          <a:lstStyle/>
          <a:p>
            <a:r>
              <a:rPr lang="en-CA" sz="2800" dirty="0">
                <a:solidFill>
                  <a:schemeClr val="tx1"/>
                </a:solidFill>
              </a:rPr>
              <a:t>Adult Dual Credits have the potential to help adult students (aged 21 and older) complete their Ontario Secondary School Diploma (OSSD) and transition into postsecondary education. Adult Dual Credit students will be selected based on the criteria identified in the SCWI 2022-25 Requirements document. </a:t>
            </a:r>
          </a:p>
          <a:p>
            <a:endParaRPr lang="en-CA" sz="2800" dirty="0">
              <a:solidFill>
                <a:schemeClr val="tx1"/>
              </a:solidFill>
            </a:endParaRPr>
          </a:p>
          <a:p>
            <a:pPr algn="r"/>
            <a:r>
              <a:rPr lang="en-CA" sz="1800" dirty="0">
                <a:solidFill>
                  <a:schemeClr val="tx1"/>
                </a:solidFill>
              </a:rPr>
              <a:t>(</a:t>
            </a:r>
            <a:r>
              <a:rPr lang="en-CA" sz="1800" dirty="0">
                <a:solidFill>
                  <a:schemeClr val="tx1"/>
                </a:solidFill>
                <a:hlinkClick r:id="rId3"/>
              </a:rPr>
              <a:t>CODE 2022-25 Request for Proposal Memorandum</a:t>
            </a:r>
            <a:r>
              <a:rPr lang="en-CA" sz="1800" dirty="0">
                <a:solidFill>
                  <a:schemeClr val="tx1"/>
                </a:solidFill>
              </a:rPr>
              <a:t>, p. 2)</a:t>
            </a:r>
          </a:p>
          <a:p>
            <a:endParaRPr lang="en-CA" dirty="0"/>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77061" y="286603"/>
            <a:ext cx="1667123" cy="1542089"/>
          </a:xfrm>
          <a:prstGeom prst="rect">
            <a:avLst/>
          </a:prstGeom>
        </p:spPr>
      </p:pic>
    </p:spTree>
    <p:extLst>
      <p:ext uri="{BB962C8B-B14F-4D97-AF65-F5344CB8AC3E}">
        <p14:creationId xmlns:p14="http://schemas.microsoft.com/office/powerpoint/2010/main" val="41988363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b="1" dirty="0">
                <a:solidFill>
                  <a:schemeClr val="tx1"/>
                </a:solidFill>
              </a:rPr>
              <a:t>Adult Dual Credits</a:t>
            </a:r>
          </a:p>
        </p:txBody>
      </p:sp>
      <p:sp>
        <p:nvSpPr>
          <p:cNvPr id="5" name="Content Placeholder 4"/>
          <p:cNvSpPr>
            <a:spLocks noGrp="1"/>
          </p:cNvSpPr>
          <p:nvPr>
            <p:ph idx="1"/>
          </p:nvPr>
        </p:nvSpPr>
        <p:spPr/>
        <p:txBody>
          <a:bodyPr>
            <a:noAutofit/>
          </a:bodyPr>
          <a:lstStyle/>
          <a:p>
            <a:r>
              <a:rPr lang="en-CA" sz="2400" dirty="0">
                <a:solidFill>
                  <a:schemeClr val="tx1"/>
                </a:solidFill>
              </a:rPr>
              <a:t>For Adult Dual Credit Programs (students 21 years and over):</a:t>
            </a:r>
          </a:p>
          <a:p>
            <a:pPr>
              <a:buFont typeface="Arial" panose="020B0604020202020204" pitchFamily="34" charset="0"/>
              <a:buChar char="•"/>
            </a:pPr>
            <a:r>
              <a:rPr lang="en-CA" sz="2400" dirty="0">
                <a:solidFill>
                  <a:schemeClr val="tx1"/>
                </a:solidFill>
              </a:rPr>
              <a:t>The target audience is adults who need the additional support which is part of the Dual Credit program in order to achieve their goal of earning their Ontario Secondary School Diploma and making a successful transition to postsecondary education (college or apprenticeship).</a:t>
            </a:r>
          </a:p>
          <a:p>
            <a:pPr>
              <a:buFont typeface="Arial" panose="020B0604020202020204" pitchFamily="34" charset="0"/>
              <a:buChar char="•"/>
            </a:pPr>
            <a:r>
              <a:rPr lang="en-CA" sz="2400" dirty="0">
                <a:solidFill>
                  <a:schemeClr val="tx1"/>
                </a:solidFill>
              </a:rPr>
              <a:t>Students must be within reach of graduation, have the potential to succeed in secondary school courses as well as college or apprenticeship, and be at least 21 years of age (as of December 31st in the year of the Dual Credit)</a:t>
            </a:r>
          </a:p>
          <a:p>
            <a:pPr algn="r"/>
            <a:r>
              <a:rPr lang="en-CA" sz="1800" dirty="0">
                <a:solidFill>
                  <a:schemeClr val="tx1"/>
                </a:solidFill>
              </a:rPr>
              <a:t>(SCWI 2022-25 Requirements, p. 4)</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77061" y="286603"/>
            <a:ext cx="1667123" cy="1542089"/>
          </a:xfrm>
          <a:prstGeom prst="rect">
            <a:avLst/>
          </a:prstGeom>
        </p:spPr>
      </p:pic>
    </p:spTree>
    <p:extLst>
      <p:ext uri="{BB962C8B-B14F-4D97-AF65-F5344CB8AC3E}">
        <p14:creationId xmlns:p14="http://schemas.microsoft.com/office/powerpoint/2010/main" val="2563291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B3EF7-0948-4C7D-BC80-87AB4AD14279}"/>
              </a:ext>
            </a:extLst>
          </p:cNvPr>
          <p:cNvSpPr>
            <a:spLocks noGrp="1"/>
          </p:cNvSpPr>
          <p:nvPr>
            <p:ph type="title"/>
          </p:nvPr>
        </p:nvSpPr>
        <p:spPr/>
        <p:txBody>
          <a:bodyPr/>
          <a:lstStyle/>
          <a:p>
            <a:r>
              <a:rPr lang="en-US" b="1" dirty="0">
                <a:solidFill>
                  <a:schemeClr val="tx1"/>
                </a:solidFill>
              </a:rPr>
              <a:t>Approved Program Enrolment by target group 2022-23</a:t>
            </a:r>
            <a:endParaRPr lang="en-CA" b="1" dirty="0">
              <a:solidFill>
                <a:schemeClr val="tx1"/>
              </a:solidFill>
            </a:endParaRPr>
          </a:p>
        </p:txBody>
      </p:sp>
      <p:sp>
        <p:nvSpPr>
          <p:cNvPr id="4" name="Footer Placeholder 3">
            <a:extLst>
              <a:ext uri="{FF2B5EF4-FFF2-40B4-BE49-F238E27FC236}">
                <a16:creationId xmlns:a16="http://schemas.microsoft.com/office/drawing/2014/main" id="{503FDB4D-F3F9-462A-A453-353F1B380AB8}"/>
              </a:ext>
            </a:extLst>
          </p:cNvPr>
          <p:cNvSpPr>
            <a:spLocks noGrp="1"/>
          </p:cNvSpPr>
          <p:nvPr>
            <p:ph type="ftr" sz="quarter" idx="11"/>
          </p:nvPr>
        </p:nvSpPr>
        <p:spPr/>
        <p:txBody>
          <a:bodyPr/>
          <a:lstStyle/>
          <a:p>
            <a:pPr defTabSz="914400">
              <a:defRPr/>
            </a:pPr>
            <a:r>
              <a:rPr lang="en-CA"/>
              <a:t>SCWI/IJECT</a:t>
            </a:r>
            <a:endParaRPr lang="en-CA" dirty="0"/>
          </a:p>
        </p:txBody>
      </p:sp>
      <p:sp>
        <p:nvSpPr>
          <p:cNvPr id="5" name="Slide Number Placeholder 4">
            <a:extLst>
              <a:ext uri="{FF2B5EF4-FFF2-40B4-BE49-F238E27FC236}">
                <a16:creationId xmlns:a16="http://schemas.microsoft.com/office/drawing/2014/main" id="{3C46F48F-88C1-41CA-AB2D-09D25927E4CC}"/>
              </a:ext>
            </a:extLst>
          </p:cNvPr>
          <p:cNvSpPr>
            <a:spLocks noGrp="1"/>
          </p:cNvSpPr>
          <p:nvPr>
            <p:ph type="sldNum" sz="quarter" idx="12"/>
          </p:nvPr>
        </p:nvSpPr>
        <p:spPr/>
        <p:txBody>
          <a:bodyPr/>
          <a:lstStyle/>
          <a:p>
            <a:pPr defTabSz="914400">
              <a:defRPr/>
            </a:pPr>
            <a:fld id="{9F17EBDA-EFD7-494E-972E-23591E27517B}" type="slidenum">
              <a:rPr lang="en-CA"/>
              <a:pPr defTabSz="914400">
                <a:defRPr/>
              </a:pPr>
              <a:t>14</a:t>
            </a:fld>
            <a:endParaRPr lang="en-CA" dirty="0"/>
          </a:p>
        </p:txBody>
      </p:sp>
      <p:graphicFrame>
        <p:nvGraphicFramePr>
          <p:cNvPr id="6" name="Diagram 5">
            <a:extLst>
              <a:ext uri="{FF2B5EF4-FFF2-40B4-BE49-F238E27FC236}">
                <a16:creationId xmlns:a16="http://schemas.microsoft.com/office/drawing/2014/main" id="{358E48E8-3F2E-4536-AFEB-864F784EB234}"/>
              </a:ext>
            </a:extLst>
          </p:cNvPr>
          <p:cNvGraphicFramePr/>
          <p:nvPr/>
        </p:nvGraphicFramePr>
        <p:xfrm>
          <a:off x="2867863" y="1805094"/>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Box 8">
            <a:extLst>
              <a:ext uri="{FF2B5EF4-FFF2-40B4-BE49-F238E27FC236}">
                <a16:creationId xmlns:a16="http://schemas.microsoft.com/office/drawing/2014/main" id="{A07A9DDD-2D25-4F59-9BD3-DC3B55B37E58}"/>
              </a:ext>
            </a:extLst>
          </p:cNvPr>
          <p:cNvSpPr txBox="1"/>
          <p:nvPr/>
        </p:nvSpPr>
        <p:spPr>
          <a:xfrm>
            <a:off x="1495626" y="2493818"/>
            <a:ext cx="897775" cy="400110"/>
          </a:xfrm>
          <a:prstGeom prst="rect">
            <a:avLst/>
          </a:prstGeom>
          <a:solidFill>
            <a:srgbClr val="92D050"/>
          </a:solidFill>
        </p:spPr>
        <p:txBody>
          <a:bodyPr wrap="square" rtlCol="0">
            <a:spAutoFit/>
          </a:bodyPr>
          <a:lstStyle/>
          <a:p>
            <a:pPr algn="ctr" defTabSz="457200"/>
            <a:r>
              <a:rPr lang="en-CA" sz="2000" dirty="0">
                <a:solidFill>
                  <a:schemeClr val="bg1"/>
                </a:solidFill>
              </a:rPr>
              <a:t>86%</a:t>
            </a:r>
          </a:p>
        </p:txBody>
      </p:sp>
      <p:sp>
        <p:nvSpPr>
          <p:cNvPr id="10" name="TextBox 9">
            <a:extLst>
              <a:ext uri="{FF2B5EF4-FFF2-40B4-BE49-F238E27FC236}">
                <a16:creationId xmlns:a16="http://schemas.microsoft.com/office/drawing/2014/main" id="{C33E775D-31D5-4CF2-8ABB-DAD3865B8B94}"/>
              </a:ext>
            </a:extLst>
          </p:cNvPr>
          <p:cNvSpPr txBox="1"/>
          <p:nvPr/>
        </p:nvSpPr>
        <p:spPr>
          <a:xfrm>
            <a:off x="1462444" y="4574771"/>
            <a:ext cx="897775" cy="400110"/>
          </a:xfrm>
          <a:prstGeom prst="rect">
            <a:avLst/>
          </a:prstGeom>
          <a:solidFill>
            <a:srgbClr val="FFC000"/>
          </a:solidFill>
        </p:spPr>
        <p:txBody>
          <a:bodyPr wrap="square" rtlCol="0">
            <a:spAutoFit/>
          </a:bodyPr>
          <a:lstStyle/>
          <a:p>
            <a:pPr algn="ctr" defTabSz="457200"/>
            <a:r>
              <a:rPr lang="en-CA" sz="2000" dirty="0">
                <a:solidFill>
                  <a:prstClr val="white"/>
                </a:solidFill>
              </a:rPr>
              <a:t>5%</a:t>
            </a:r>
          </a:p>
        </p:txBody>
      </p:sp>
      <p:sp>
        <p:nvSpPr>
          <p:cNvPr id="11" name="TextBox 10">
            <a:extLst>
              <a:ext uri="{FF2B5EF4-FFF2-40B4-BE49-F238E27FC236}">
                <a16:creationId xmlns:a16="http://schemas.microsoft.com/office/drawing/2014/main" id="{6D1E8C9F-E45F-4281-9976-128E1256B9C4}"/>
              </a:ext>
            </a:extLst>
          </p:cNvPr>
          <p:cNvSpPr txBox="1"/>
          <p:nvPr/>
        </p:nvSpPr>
        <p:spPr>
          <a:xfrm>
            <a:off x="9631680" y="2493818"/>
            <a:ext cx="897775" cy="400110"/>
          </a:xfrm>
          <a:prstGeom prst="rect">
            <a:avLst/>
          </a:prstGeom>
          <a:solidFill>
            <a:srgbClr val="00B0F0"/>
          </a:solidFill>
        </p:spPr>
        <p:txBody>
          <a:bodyPr wrap="square" rtlCol="0">
            <a:spAutoFit/>
          </a:bodyPr>
          <a:lstStyle/>
          <a:p>
            <a:pPr algn="ctr" defTabSz="457200"/>
            <a:r>
              <a:rPr lang="en-CA" sz="2000" dirty="0">
                <a:solidFill>
                  <a:schemeClr val="bg1"/>
                </a:solidFill>
              </a:rPr>
              <a:t>4</a:t>
            </a:r>
            <a:r>
              <a:rPr lang="en-CA" sz="2000" dirty="0">
                <a:solidFill>
                  <a:prstClr val="white"/>
                </a:solidFill>
              </a:rPr>
              <a:t>%</a:t>
            </a:r>
          </a:p>
        </p:txBody>
      </p:sp>
      <p:sp>
        <p:nvSpPr>
          <p:cNvPr id="12" name="TextBox 11">
            <a:extLst>
              <a:ext uri="{FF2B5EF4-FFF2-40B4-BE49-F238E27FC236}">
                <a16:creationId xmlns:a16="http://schemas.microsoft.com/office/drawing/2014/main" id="{B1CF51BA-2FC3-4DA1-8681-BE0D75C9E8D2}"/>
              </a:ext>
            </a:extLst>
          </p:cNvPr>
          <p:cNvSpPr txBox="1"/>
          <p:nvPr/>
        </p:nvSpPr>
        <p:spPr>
          <a:xfrm>
            <a:off x="9658695" y="4574771"/>
            <a:ext cx="897775" cy="400110"/>
          </a:xfrm>
          <a:prstGeom prst="rect">
            <a:avLst/>
          </a:prstGeom>
          <a:solidFill>
            <a:srgbClr val="7030A0"/>
          </a:solidFill>
        </p:spPr>
        <p:txBody>
          <a:bodyPr wrap="square" rtlCol="0">
            <a:spAutoFit/>
          </a:bodyPr>
          <a:lstStyle/>
          <a:p>
            <a:pPr algn="ctr" defTabSz="457200"/>
            <a:r>
              <a:rPr lang="en-CA" sz="2000" dirty="0">
                <a:solidFill>
                  <a:schemeClr val="bg1"/>
                </a:solidFill>
              </a:rPr>
              <a:t>5</a:t>
            </a:r>
            <a:r>
              <a:rPr lang="en-CA" sz="2000" dirty="0">
                <a:solidFill>
                  <a:prstClr val="white"/>
                </a:solidFill>
              </a:rPr>
              <a:t>%</a:t>
            </a:r>
          </a:p>
        </p:txBody>
      </p:sp>
      <p:sp>
        <p:nvSpPr>
          <p:cNvPr id="14" name="Arrow: Right 13">
            <a:extLst>
              <a:ext uri="{FF2B5EF4-FFF2-40B4-BE49-F238E27FC236}">
                <a16:creationId xmlns:a16="http://schemas.microsoft.com/office/drawing/2014/main" id="{1BD5109F-F65B-4CDF-8788-4591C461DEDC}"/>
              </a:ext>
            </a:extLst>
          </p:cNvPr>
          <p:cNvSpPr/>
          <p:nvPr/>
        </p:nvSpPr>
        <p:spPr>
          <a:xfrm>
            <a:off x="9059098" y="2493818"/>
            <a:ext cx="396000" cy="324000"/>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CA">
              <a:solidFill>
                <a:prstClr val="white"/>
              </a:solidFill>
            </a:endParaRPr>
          </a:p>
        </p:txBody>
      </p:sp>
      <p:sp>
        <p:nvSpPr>
          <p:cNvPr id="15" name="Arrow: Right 14">
            <a:extLst>
              <a:ext uri="{FF2B5EF4-FFF2-40B4-BE49-F238E27FC236}">
                <a16:creationId xmlns:a16="http://schemas.microsoft.com/office/drawing/2014/main" id="{AC9CC939-2652-42C2-AF17-34295E15513D}"/>
              </a:ext>
            </a:extLst>
          </p:cNvPr>
          <p:cNvSpPr/>
          <p:nvPr/>
        </p:nvSpPr>
        <p:spPr>
          <a:xfrm>
            <a:off x="9059098" y="4574771"/>
            <a:ext cx="396000" cy="360000"/>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CA">
              <a:solidFill>
                <a:prstClr val="white"/>
              </a:solidFill>
            </a:endParaRPr>
          </a:p>
        </p:txBody>
      </p:sp>
      <p:sp>
        <p:nvSpPr>
          <p:cNvPr id="16" name="Arrow: Right 15">
            <a:extLst>
              <a:ext uri="{FF2B5EF4-FFF2-40B4-BE49-F238E27FC236}">
                <a16:creationId xmlns:a16="http://schemas.microsoft.com/office/drawing/2014/main" id="{AC7722F4-D0F9-4C66-881C-C13086C6C1AE}"/>
              </a:ext>
            </a:extLst>
          </p:cNvPr>
          <p:cNvSpPr/>
          <p:nvPr/>
        </p:nvSpPr>
        <p:spPr>
          <a:xfrm flipH="1">
            <a:off x="2440340" y="2541473"/>
            <a:ext cx="393413" cy="3524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CA">
              <a:solidFill>
                <a:prstClr val="white"/>
              </a:solidFill>
            </a:endParaRPr>
          </a:p>
        </p:txBody>
      </p:sp>
      <p:sp>
        <p:nvSpPr>
          <p:cNvPr id="17" name="Arrow: Right 16">
            <a:extLst>
              <a:ext uri="{FF2B5EF4-FFF2-40B4-BE49-F238E27FC236}">
                <a16:creationId xmlns:a16="http://schemas.microsoft.com/office/drawing/2014/main" id="{72FC8268-BD95-474C-A549-DB0A04A99B87}"/>
              </a:ext>
            </a:extLst>
          </p:cNvPr>
          <p:cNvSpPr/>
          <p:nvPr/>
        </p:nvSpPr>
        <p:spPr>
          <a:xfrm flipH="1">
            <a:off x="2440340" y="4588076"/>
            <a:ext cx="393413" cy="352455"/>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CA">
              <a:solidFill>
                <a:prstClr val="white"/>
              </a:solidFill>
            </a:endParaRPr>
          </a:p>
        </p:txBody>
      </p:sp>
      <p:sp>
        <p:nvSpPr>
          <p:cNvPr id="18" name="TextBox 17">
            <a:extLst>
              <a:ext uri="{FF2B5EF4-FFF2-40B4-BE49-F238E27FC236}">
                <a16:creationId xmlns:a16="http://schemas.microsoft.com/office/drawing/2014/main" id="{07F547AE-3F77-40FC-AF57-A9CF39E93D5B}"/>
              </a:ext>
            </a:extLst>
          </p:cNvPr>
          <p:cNvSpPr txBox="1"/>
          <p:nvPr/>
        </p:nvSpPr>
        <p:spPr>
          <a:xfrm>
            <a:off x="4754880" y="5869094"/>
            <a:ext cx="1983850" cy="369332"/>
          </a:xfrm>
          <a:prstGeom prst="rect">
            <a:avLst/>
          </a:prstGeom>
          <a:noFill/>
        </p:spPr>
        <p:txBody>
          <a:bodyPr wrap="square" rtlCol="0">
            <a:spAutoFit/>
          </a:bodyPr>
          <a:lstStyle/>
          <a:p>
            <a:pPr defTabSz="457200"/>
            <a:r>
              <a:rPr lang="en-CA" b="1" dirty="0"/>
              <a:t>Enrolment: 24,299</a:t>
            </a:r>
          </a:p>
        </p:txBody>
      </p:sp>
      <p:sp>
        <p:nvSpPr>
          <p:cNvPr id="3" name="TextBox 2"/>
          <p:cNvSpPr txBox="1"/>
          <p:nvPr/>
        </p:nvSpPr>
        <p:spPr>
          <a:xfrm>
            <a:off x="8615324" y="5936828"/>
            <a:ext cx="3298698" cy="369332"/>
          </a:xfrm>
          <a:prstGeom prst="rect">
            <a:avLst/>
          </a:prstGeom>
          <a:noFill/>
        </p:spPr>
        <p:txBody>
          <a:bodyPr wrap="square" rtlCol="0">
            <a:spAutoFit/>
          </a:bodyPr>
          <a:lstStyle/>
          <a:p>
            <a:r>
              <a:rPr lang="en-CA" dirty="0"/>
              <a:t>EDCS Data – Cycle 1A, 2022-23</a:t>
            </a:r>
          </a:p>
        </p:txBody>
      </p:sp>
    </p:spTree>
    <p:extLst>
      <p:ext uri="{BB962C8B-B14F-4D97-AF65-F5344CB8AC3E}">
        <p14:creationId xmlns:p14="http://schemas.microsoft.com/office/powerpoint/2010/main" val="2867803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b="1" dirty="0">
                <a:solidFill>
                  <a:schemeClr val="tx1"/>
                </a:solidFill>
              </a:rPr>
              <a:t>Appendix: Selection Criteria for </a:t>
            </a:r>
            <a:br>
              <a:rPr lang="en-CA" b="1" dirty="0">
                <a:solidFill>
                  <a:schemeClr val="tx1"/>
                </a:solidFill>
              </a:rPr>
            </a:br>
            <a:r>
              <a:rPr lang="en-CA" b="1" dirty="0">
                <a:solidFill>
                  <a:schemeClr val="tx1"/>
                </a:solidFill>
              </a:rPr>
              <a:t>Admission to Dual Credit Programs</a:t>
            </a:r>
          </a:p>
        </p:txBody>
      </p:sp>
      <p:sp>
        <p:nvSpPr>
          <p:cNvPr id="3" name="Content Placeholder 2"/>
          <p:cNvSpPr>
            <a:spLocks noGrp="1"/>
          </p:cNvSpPr>
          <p:nvPr>
            <p:ph idx="1"/>
          </p:nvPr>
        </p:nvSpPr>
        <p:spPr/>
        <p:txBody>
          <a:bodyPr>
            <a:normAutofit/>
          </a:bodyPr>
          <a:lstStyle/>
          <a:p>
            <a:r>
              <a:rPr lang="en-CA" sz="2800" b="1" dirty="0">
                <a:solidFill>
                  <a:schemeClr val="tx1"/>
                </a:solidFill>
              </a:rPr>
              <a:t>Primary Target Group Students</a:t>
            </a:r>
          </a:p>
          <a:p>
            <a:pPr marL="384048" lvl="2" indent="0">
              <a:buNone/>
            </a:pPr>
            <a:r>
              <a:rPr lang="en-CA" sz="2000" dirty="0">
                <a:solidFill>
                  <a:schemeClr val="tx1"/>
                </a:solidFill>
              </a:rPr>
              <a:t>Evidence that a student has the potential to succeed </a:t>
            </a:r>
          </a:p>
          <a:p>
            <a:pPr marL="384048" lvl="2" indent="0">
              <a:buNone/>
            </a:pPr>
            <a:r>
              <a:rPr lang="en-CA" sz="2000" dirty="0">
                <a:solidFill>
                  <a:schemeClr val="tx1"/>
                </a:solidFill>
              </a:rPr>
              <a:t>The student: </a:t>
            </a:r>
          </a:p>
          <a:p>
            <a:pPr marL="384048" lvl="2" indent="0">
              <a:buNone/>
            </a:pPr>
            <a:r>
              <a:rPr lang="en-CA" sz="2000" dirty="0">
                <a:solidFill>
                  <a:schemeClr val="tx1"/>
                </a:solidFill>
              </a:rPr>
              <a:t>✦ has completed most or all compulsory credits; </a:t>
            </a:r>
          </a:p>
          <a:p>
            <a:pPr marL="384048" lvl="2" indent="0">
              <a:buNone/>
            </a:pPr>
            <a:r>
              <a:rPr lang="en-CA" sz="2000" dirty="0">
                <a:solidFill>
                  <a:schemeClr val="tx1"/>
                </a:solidFill>
              </a:rPr>
              <a:t>✦ can potentially graduate within one year (e.g., already has 22 or more credits), if provided with support; </a:t>
            </a:r>
          </a:p>
          <a:p>
            <a:pPr marL="384048" lvl="2" indent="0">
              <a:buNone/>
            </a:pPr>
            <a:r>
              <a:rPr lang="en-CA" sz="2000" dirty="0">
                <a:solidFill>
                  <a:schemeClr val="tx1"/>
                </a:solidFill>
              </a:rPr>
              <a:t>✦ demonstrates that issues that were previously preventing success have been or are being addressed;</a:t>
            </a:r>
          </a:p>
          <a:p>
            <a:pPr algn="r"/>
            <a:r>
              <a:rPr lang="en-CA" sz="1800" dirty="0">
                <a:solidFill>
                  <a:schemeClr val="tx1"/>
                </a:solidFill>
              </a:rPr>
              <a:t>(</a:t>
            </a:r>
            <a:r>
              <a:rPr lang="en-CA" sz="1800" i="1" dirty="0">
                <a:solidFill>
                  <a:schemeClr val="tx1"/>
                </a:solidFill>
              </a:rPr>
              <a:t>Dual Credit Programs: Program and Policy Requirements</a:t>
            </a:r>
            <a:r>
              <a:rPr lang="en-CA" sz="1800" dirty="0">
                <a:solidFill>
                  <a:schemeClr val="tx1"/>
                </a:solidFill>
              </a:rPr>
              <a:t>, 2020, p. 29)</a:t>
            </a:r>
          </a:p>
          <a:p>
            <a:endParaRPr lang="en-CA" dirty="0">
              <a:solidFill>
                <a:schemeClr val="tx1"/>
              </a:solidFill>
            </a:endParaRPr>
          </a:p>
        </p:txBody>
      </p:sp>
      <p:pic>
        <p:nvPicPr>
          <p:cNvPr id="4" name="Picture 3"/>
          <p:cNvPicPr>
            <a:picLocks noChangeAspect="1"/>
          </p:cNvPicPr>
          <p:nvPr/>
        </p:nvPicPr>
        <p:blipFill>
          <a:blip r:embed="rId3"/>
          <a:stretch>
            <a:fillRect/>
          </a:stretch>
        </p:blipFill>
        <p:spPr>
          <a:xfrm>
            <a:off x="10108817" y="281637"/>
            <a:ext cx="1046863" cy="1455723"/>
          </a:xfrm>
          <a:prstGeom prst="rect">
            <a:avLst/>
          </a:prstGeom>
        </p:spPr>
      </p:pic>
    </p:spTree>
    <p:extLst>
      <p:ext uri="{BB962C8B-B14F-4D97-AF65-F5344CB8AC3E}">
        <p14:creationId xmlns:p14="http://schemas.microsoft.com/office/powerpoint/2010/main" val="16119085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b="1" dirty="0">
                <a:solidFill>
                  <a:schemeClr val="tx1"/>
                </a:solidFill>
              </a:rPr>
              <a:t>Students in a School Within a College Program</a:t>
            </a:r>
          </a:p>
        </p:txBody>
      </p:sp>
      <p:sp>
        <p:nvSpPr>
          <p:cNvPr id="3" name="Content Placeholder 2"/>
          <p:cNvSpPr>
            <a:spLocks noGrp="1"/>
          </p:cNvSpPr>
          <p:nvPr>
            <p:ph idx="1"/>
          </p:nvPr>
        </p:nvSpPr>
        <p:spPr/>
        <p:txBody>
          <a:bodyPr/>
          <a:lstStyle/>
          <a:p>
            <a:r>
              <a:rPr lang="en-CA" sz="2400" dirty="0">
                <a:solidFill>
                  <a:schemeClr val="tx1"/>
                </a:solidFill>
              </a:rPr>
              <a:t>School Within a College (SWAC) programs must be delivered on an existing college campus, where other regular college students are in attendance and services are provided.</a:t>
            </a:r>
          </a:p>
          <a:p>
            <a:r>
              <a:rPr lang="en-CA" sz="2400" dirty="0">
                <a:solidFill>
                  <a:schemeClr val="tx1"/>
                </a:solidFill>
              </a:rPr>
              <a:t>o These programs are specifically designed for students in their final semester of secondary school. </a:t>
            </a:r>
          </a:p>
          <a:p>
            <a:r>
              <a:rPr lang="en-CA" sz="2400" dirty="0">
                <a:solidFill>
                  <a:schemeClr val="tx1"/>
                </a:solidFill>
              </a:rPr>
              <a:t>o The expectation is that these students will not return to secondary school following the program as they will have graduated at the end of the SWAC program</a:t>
            </a:r>
          </a:p>
          <a:p>
            <a:endParaRPr lang="en-CA" dirty="0">
              <a:solidFill>
                <a:schemeClr val="tx1"/>
              </a:solidFill>
            </a:endParaRPr>
          </a:p>
          <a:p>
            <a:pPr algn="r"/>
            <a:r>
              <a:rPr lang="en-CA" sz="1800" dirty="0">
                <a:solidFill>
                  <a:schemeClr val="tx1"/>
                </a:solidFill>
              </a:rPr>
              <a:t>(SCWI 2022-25 Requirements, p. 5)</a:t>
            </a:r>
          </a:p>
          <a:p>
            <a:endParaRPr lang="en-CA" dirty="0">
              <a:solidFill>
                <a:schemeClr val="tx1"/>
              </a:solidFill>
            </a:endParaRPr>
          </a:p>
        </p:txBody>
      </p:sp>
      <p:sp>
        <p:nvSpPr>
          <p:cNvPr id="4" name="Footer Placeholder 3"/>
          <p:cNvSpPr>
            <a:spLocks noGrp="1"/>
          </p:cNvSpPr>
          <p:nvPr>
            <p:ph type="ftr" sz="quarter" idx="11"/>
          </p:nvPr>
        </p:nvSpPr>
        <p:spPr/>
        <p:txBody>
          <a:bodyPr/>
          <a:lstStyle/>
          <a:p>
            <a:r>
              <a:rPr lang="en-CA"/>
              <a:t>SCWI/IJECT - draft</a:t>
            </a:r>
            <a:endParaRPr lang="en-CA" dirty="0"/>
          </a:p>
        </p:txBody>
      </p:sp>
      <p:sp>
        <p:nvSpPr>
          <p:cNvPr id="5" name="Slide Number Placeholder 4"/>
          <p:cNvSpPr>
            <a:spLocks noGrp="1"/>
          </p:cNvSpPr>
          <p:nvPr>
            <p:ph type="sldNum" sz="quarter" idx="12"/>
          </p:nvPr>
        </p:nvSpPr>
        <p:spPr/>
        <p:txBody>
          <a:bodyPr/>
          <a:lstStyle/>
          <a:p>
            <a:fld id="{12BFBCA2-FBFA-4F5E-AE00-97E06176730A}" type="slidenum">
              <a:rPr lang="en-CA" smtClean="0"/>
              <a:pPr/>
              <a:t>16</a:t>
            </a:fld>
            <a:endParaRPr lang="en-CA" dirty="0"/>
          </a:p>
        </p:txBody>
      </p:sp>
      <p:pic>
        <p:nvPicPr>
          <p:cNvPr id="6" name="Picture 5"/>
          <p:cNvPicPr>
            <a:picLocks noChangeAspect="1"/>
          </p:cNvPicPr>
          <p:nvPr/>
        </p:nvPicPr>
        <p:blipFill>
          <a:blip r:embed="rId3"/>
          <a:stretch>
            <a:fillRect/>
          </a:stretch>
        </p:blipFill>
        <p:spPr>
          <a:xfrm>
            <a:off x="10035849" y="194938"/>
            <a:ext cx="1664352" cy="1542422"/>
          </a:xfrm>
          <a:prstGeom prst="rect">
            <a:avLst/>
          </a:prstGeom>
        </p:spPr>
      </p:pic>
    </p:spTree>
    <p:extLst>
      <p:ext uri="{BB962C8B-B14F-4D97-AF65-F5344CB8AC3E}">
        <p14:creationId xmlns:p14="http://schemas.microsoft.com/office/powerpoint/2010/main" val="39257693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b="1" dirty="0">
                <a:solidFill>
                  <a:schemeClr val="tx1"/>
                </a:solidFill>
              </a:rPr>
              <a:t>Adult Dual Credit Students</a:t>
            </a:r>
          </a:p>
        </p:txBody>
      </p:sp>
      <p:sp>
        <p:nvSpPr>
          <p:cNvPr id="3" name="Content Placeholder 2"/>
          <p:cNvSpPr>
            <a:spLocks noGrp="1"/>
          </p:cNvSpPr>
          <p:nvPr>
            <p:ph idx="1"/>
          </p:nvPr>
        </p:nvSpPr>
        <p:spPr/>
        <p:txBody>
          <a:bodyPr/>
          <a:lstStyle/>
          <a:p>
            <a:r>
              <a:rPr lang="en-CA" sz="2400" dirty="0">
                <a:solidFill>
                  <a:schemeClr val="tx1"/>
                </a:solidFill>
              </a:rPr>
              <a:t>Students must be within reach of graduation, have the potential to succeed in secondary school courses as well as college or apprenticeship, and be at least 21 years of age (as of December 31st in the year of the Dual Credit)</a:t>
            </a:r>
          </a:p>
          <a:p>
            <a:pPr algn="r"/>
            <a:endParaRPr lang="en-CA" sz="1800" dirty="0">
              <a:solidFill>
                <a:schemeClr val="tx1"/>
              </a:solidFill>
            </a:endParaRPr>
          </a:p>
          <a:p>
            <a:pPr algn="r"/>
            <a:r>
              <a:rPr lang="en-CA" sz="1800" dirty="0">
                <a:solidFill>
                  <a:schemeClr val="tx1"/>
                </a:solidFill>
              </a:rPr>
              <a:t>(SCWI 2022-25 Requirements, p. 4)</a:t>
            </a:r>
          </a:p>
          <a:p>
            <a:endParaRPr lang="en-CA" dirty="0"/>
          </a:p>
        </p:txBody>
      </p:sp>
      <p:sp>
        <p:nvSpPr>
          <p:cNvPr id="4" name="Footer Placeholder 3"/>
          <p:cNvSpPr>
            <a:spLocks noGrp="1"/>
          </p:cNvSpPr>
          <p:nvPr>
            <p:ph type="ftr" sz="quarter" idx="11"/>
          </p:nvPr>
        </p:nvSpPr>
        <p:spPr/>
        <p:txBody>
          <a:bodyPr/>
          <a:lstStyle/>
          <a:p>
            <a:r>
              <a:rPr lang="en-CA"/>
              <a:t>SCWI/IJECT - draft</a:t>
            </a:r>
            <a:endParaRPr lang="en-CA" dirty="0"/>
          </a:p>
        </p:txBody>
      </p:sp>
      <p:sp>
        <p:nvSpPr>
          <p:cNvPr id="5" name="Slide Number Placeholder 4"/>
          <p:cNvSpPr>
            <a:spLocks noGrp="1"/>
          </p:cNvSpPr>
          <p:nvPr>
            <p:ph type="sldNum" sz="quarter" idx="12"/>
          </p:nvPr>
        </p:nvSpPr>
        <p:spPr/>
        <p:txBody>
          <a:bodyPr/>
          <a:lstStyle/>
          <a:p>
            <a:fld id="{12BFBCA2-FBFA-4F5E-AE00-97E06176730A}" type="slidenum">
              <a:rPr lang="en-CA" smtClean="0"/>
              <a:pPr/>
              <a:t>17</a:t>
            </a:fld>
            <a:endParaRPr lang="en-CA" dirty="0"/>
          </a:p>
        </p:txBody>
      </p:sp>
      <p:pic>
        <p:nvPicPr>
          <p:cNvPr id="6" name="Picture 5"/>
          <p:cNvPicPr>
            <a:picLocks noChangeAspect="1"/>
          </p:cNvPicPr>
          <p:nvPr/>
        </p:nvPicPr>
        <p:blipFill>
          <a:blip r:embed="rId3"/>
          <a:stretch>
            <a:fillRect/>
          </a:stretch>
        </p:blipFill>
        <p:spPr>
          <a:xfrm>
            <a:off x="10121574" y="178229"/>
            <a:ext cx="1664352" cy="1542422"/>
          </a:xfrm>
          <a:prstGeom prst="rect">
            <a:avLst/>
          </a:prstGeom>
        </p:spPr>
      </p:pic>
    </p:spTree>
    <p:extLst>
      <p:ext uri="{BB962C8B-B14F-4D97-AF65-F5344CB8AC3E}">
        <p14:creationId xmlns:p14="http://schemas.microsoft.com/office/powerpoint/2010/main" val="1485819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b="1" dirty="0">
                <a:solidFill>
                  <a:schemeClr val="tx1"/>
                </a:solidFill>
              </a:rPr>
              <a:t>Dual Credit Students </a:t>
            </a:r>
            <a:br>
              <a:rPr lang="en-CA" b="1" dirty="0">
                <a:solidFill>
                  <a:schemeClr val="tx1"/>
                </a:solidFill>
              </a:rPr>
            </a:br>
            <a:r>
              <a:rPr lang="en-CA" b="1" dirty="0">
                <a:solidFill>
                  <a:schemeClr val="tx1"/>
                </a:solidFill>
              </a:rPr>
              <a:t>who Apply to College</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CA" sz="2400" dirty="0">
                <a:solidFill>
                  <a:schemeClr val="tx1"/>
                </a:solidFill>
              </a:rPr>
              <a:t>80% of dual credit students typically apply within a year of receiving their OSSD. This differs from the system-wide cohort, where only 41% of applicants applied in the same year they received their OSSD.</a:t>
            </a:r>
          </a:p>
          <a:p>
            <a:pPr marL="0" indent="0" algn="r">
              <a:buNone/>
            </a:pPr>
            <a:endParaRPr lang="en-CA" sz="1800" dirty="0">
              <a:solidFill>
                <a:schemeClr val="tx1"/>
              </a:solidFill>
            </a:endParaRPr>
          </a:p>
          <a:p>
            <a:pPr marL="0" indent="0" algn="r">
              <a:buNone/>
            </a:pPr>
            <a:r>
              <a:rPr lang="en-CA" sz="1800" dirty="0">
                <a:solidFill>
                  <a:schemeClr val="tx1"/>
                </a:solidFill>
              </a:rPr>
              <a:t>(Ontario College Application Service, </a:t>
            </a:r>
            <a:r>
              <a:rPr lang="en-CA" sz="1800" dirty="0">
                <a:solidFill>
                  <a:schemeClr val="tx1"/>
                </a:solidFill>
                <a:hlinkClick r:id="rId3"/>
              </a:rPr>
              <a:t>Dual Credit Students and their Transition to College</a:t>
            </a:r>
            <a:r>
              <a:rPr lang="en-CA" sz="1800" dirty="0">
                <a:solidFill>
                  <a:schemeClr val="tx1"/>
                </a:solidFill>
              </a:rPr>
              <a:t>, 2020).</a:t>
            </a:r>
          </a:p>
        </p:txBody>
      </p:sp>
      <p:sp>
        <p:nvSpPr>
          <p:cNvPr id="4" name="Footer Placeholder 3"/>
          <p:cNvSpPr>
            <a:spLocks noGrp="1"/>
          </p:cNvSpPr>
          <p:nvPr>
            <p:ph type="ftr" sz="quarter" idx="11"/>
          </p:nvPr>
        </p:nvSpPr>
        <p:spPr/>
        <p:txBody>
          <a:bodyPr/>
          <a:lstStyle/>
          <a:p>
            <a:r>
              <a:rPr lang="en-CA"/>
              <a:t>SCWI/IJECT - draft</a:t>
            </a:r>
            <a:endParaRPr lang="en-CA" dirty="0"/>
          </a:p>
        </p:txBody>
      </p:sp>
      <p:sp>
        <p:nvSpPr>
          <p:cNvPr id="5" name="Slide Number Placeholder 4"/>
          <p:cNvSpPr>
            <a:spLocks noGrp="1"/>
          </p:cNvSpPr>
          <p:nvPr>
            <p:ph type="sldNum" sz="quarter" idx="12"/>
          </p:nvPr>
        </p:nvSpPr>
        <p:spPr/>
        <p:txBody>
          <a:bodyPr/>
          <a:lstStyle/>
          <a:p>
            <a:fld id="{12BFBCA2-FBFA-4F5E-AE00-97E06176730A}" type="slidenum">
              <a:rPr lang="en-CA" smtClean="0"/>
              <a:pPr/>
              <a:t>18</a:t>
            </a:fld>
            <a:endParaRPr lang="en-CA" dirty="0"/>
          </a:p>
        </p:txBody>
      </p:sp>
      <p:pic>
        <p:nvPicPr>
          <p:cNvPr id="6" name="Picture 5"/>
          <p:cNvPicPr>
            <a:picLocks noChangeAspect="1"/>
          </p:cNvPicPr>
          <p:nvPr/>
        </p:nvPicPr>
        <p:blipFill rotWithShape="1">
          <a:blip r:embed="rId4"/>
          <a:srcRect l="37266" t="16941" r="38125" b="25143"/>
          <a:stretch/>
        </p:blipFill>
        <p:spPr>
          <a:xfrm>
            <a:off x="10329863" y="165735"/>
            <a:ext cx="1187198" cy="1571625"/>
          </a:xfrm>
          <a:prstGeom prst="rect">
            <a:avLst/>
          </a:prstGeom>
        </p:spPr>
      </p:pic>
    </p:spTree>
    <p:extLst>
      <p:ext uri="{BB962C8B-B14F-4D97-AF65-F5344CB8AC3E}">
        <p14:creationId xmlns:p14="http://schemas.microsoft.com/office/powerpoint/2010/main" val="10404750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b="1" dirty="0">
                <a:solidFill>
                  <a:schemeClr val="tx1"/>
                </a:solidFill>
              </a:rPr>
              <a:t>Dual Credit Program </a:t>
            </a:r>
            <a:br>
              <a:rPr lang="en-CA" b="1" dirty="0">
                <a:solidFill>
                  <a:schemeClr val="tx1"/>
                </a:solidFill>
              </a:rPr>
            </a:br>
            <a:r>
              <a:rPr lang="en-CA" b="1" dirty="0">
                <a:solidFill>
                  <a:schemeClr val="tx1"/>
                </a:solidFill>
              </a:rPr>
              <a:t>Delivery Approaches</a:t>
            </a:r>
          </a:p>
        </p:txBody>
      </p:sp>
      <p:pic>
        <p:nvPicPr>
          <p:cNvPr id="4" name="Picture 3"/>
          <p:cNvPicPr>
            <a:picLocks noChangeAspect="1"/>
          </p:cNvPicPr>
          <p:nvPr/>
        </p:nvPicPr>
        <p:blipFill>
          <a:blip r:embed="rId3"/>
          <a:stretch>
            <a:fillRect/>
          </a:stretch>
        </p:blipFill>
        <p:spPr>
          <a:xfrm>
            <a:off x="10108817" y="281637"/>
            <a:ext cx="1046863" cy="1455723"/>
          </a:xfrm>
          <a:prstGeom prst="rect">
            <a:avLst/>
          </a:prstGeom>
        </p:spPr>
      </p:pic>
      <p:pic>
        <p:nvPicPr>
          <p:cNvPr id="5" name="Picture 4"/>
          <p:cNvPicPr>
            <a:picLocks noChangeAspect="1"/>
          </p:cNvPicPr>
          <p:nvPr/>
        </p:nvPicPr>
        <p:blipFill rotWithShape="1">
          <a:blip r:embed="rId4"/>
          <a:srcRect l="34336" t="22500" r="34023" b="48542"/>
          <a:stretch/>
        </p:blipFill>
        <p:spPr>
          <a:xfrm>
            <a:off x="1097280" y="1817370"/>
            <a:ext cx="7870253" cy="4051724"/>
          </a:xfrm>
          <a:prstGeom prst="rect">
            <a:avLst/>
          </a:prstGeom>
        </p:spPr>
      </p:pic>
      <p:sp>
        <p:nvSpPr>
          <p:cNvPr id="6" name="Content Placeholder 5"/>
          <p:cNvSpPr>
            <a:spLocks noGrp="1"/>
          </p:cNvSpPr>
          <p:nvPr>
            <p:ph idx="1"/>
          </p:nvPr>
        </p:nvSpPr>
        <p:spPr/>
        <p:txBody>
          <a:bodyPr/>
          <a:lstStyle/>
          <a:p>
            <a:endParaRPr lang="en-CA" dirty="0"/>
          </a:p>
        </p:txBody>
      </p:sp>
      <p:sp>
        <p:nvSpPr>
          <p:cNvPr id="7" name="Rectangle 6"/>
          <p:cNvSpPr/>
          <p:nvPr/>
        </p:nvSpPr>
        <p:spPr>
          <a:xfrm>
            <a:off x="2828925" y="5949104"/>
            <a:ext cx="8915399" cy="369332"/>
          </a:xfrm>
          <a:prstGeom prst="rect">
            <a:avLst/>
          </a:prstGeom>
        </p:spPr>
        <p:txBody>
          <a:bodyPr wrap="square">
            <a:spAutoFit/>
          </a:bodyPr>
          <a:lstStyle/>
          <a:p>
            <a:pPr marL="384048" lvl="2" indent="0">
              <a:buNone/>
            </a:pPr>
            <a:r>
              <a:rPr lang="en-CA" dirty="0"/>
              <a:t>(</a:t>
            </a:r>
            <a:r>
              <a:rPr lang="en-CA" i="1" dirty="0"/>
              <a:t>Dual Credit Programs: Program and Policy Requirements</a:t>
            </a:r>
            <a:r>
              <a:rPr lang="en-CA" dirty="0"/>
              <a:t>, 2020, Table of Contents)</a:t>
            </a:r>
          </a:p>
        </p:txBody>
      </p:sp>
    </p:spTree>
    <p:extLst>
      <p:ext uri="{BB962C8B-B14F-4D97-AF65-F5344CB8AC3E}">
        <p14:creationId xmlns:p14="http://schemas.microsoft.com/office/powerpoint/2010/main" val="2946414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b="1" dirty="0">
                <a:solidFill>
                  <a:schemeClr val="tx1"/>
                </a:solidFill>
              </a:rPr>
              <a:t>Key Messages</a:t>
            </a:r>
          </a:p>
        </p:txBody>
      </p:sp>
      <p:sp>
        <p:nvSpPr>
          <p:cNvPr id="3" name="Content Placeholder 2"/>
          <p:cNvSpPr>
            <a:spLocks noGrp="1"/>
          </p:cNvSpPr>
          <p:nvPr>
            <p:ph idx="1"/>
          </p:nvPr>
        </p:nvSpPr>
        <p:spPr/>
        <p:txBody>
          <a:bodyPr>
            <a:normAutofit/>
          </a:bodyPr>
          <a:lstStyle/>
          <a:p>
            <a:pPr>
              <a:spcBef>
                <a:spcPts val="600"/>
              </a:spcBef>
            </a:pPr>
            <a:r>
              <a:rPr lang="en-CA" sz="2400" dirty="0">
                <a:solidFill>
                  <a:schemeClr val="tx1"/>
                </a:solidFill>
              </a:rPr>
              <a:t>The Dual Credit program:</a:t>
            </a:r>
          </a:p>
          <a:p>
            <a:pPr>
              <a:spcBef>
                <a:spcPts val="600"/>
              </a:spcBef>
            </a:pPr>
            <a:r>
              <a:rPr lang="en-CA" sz="2400" dirty="0">
                <a:solidFill>
                  <a:schemeClr val="tx1"/>
                </a:solidFill>
              </a:rPr>
              <a:t>- not an entitlement program</a:t>
            </a:r>
          </a:p>
          <a:p>
            <a:pPr>
              <a:spcBef>
                <a:spcPts val="600"/>
              </a:spcBef>
            </a:pPr>
            <a:r>
              <a:rPr lang="en-CA" sz="2400" dirty="0">
                <a:solidFill>
                  <a:schemeClr val="tx1"/>
                </a:solidFill>
              </a:rPr>
              <a:t>- not intended to meet the needs of all students; just one of many student engagement initiatives</a:t>
            </a:r>
          </a:p>
          <a:p>
            <a:pPr>
              <a:spcBef>
                <a:spcPts val="600"/>
              </a:spcBef>
            </a:pPr>
            <a:r>
              <a:rPr lang="en-CA" sz="2400" dirty="0">
                <a:solidFill>
                  <a:schemeClr val="tx1"/>
                </a:solidFill>
              </a:rPr>
              <a:t>- three distinct target groups</a:t>
            </a:r>
          </a:p>
          <a:p>
            <a:pPr>
              <a:spcBef>
                <a:spcPts val="600"/>
              </a:spcBef>
            </a:pPr>
            <a:r>
              <a:rPr lang="en-CA" sz="2400" dirty="0">
                <a:solidFill>
                  <a:schemeClr val="tx1"/>
                </a:solidFill>
              </a:rPr>
              <a:t>- intended for students in their final year of secondary school</a:t>
            </a:r>
          </a:p>
          <a:p>
            <a:pPr>
              <a:spcBef>
                <a:spcPts val="600"/>
              </a:spcBef>
            </a:pPr>
            <a:r>
              <a:rPr lang="en-CA" sz="2400" dirty="0">
                <a:solidFill>
                  <a:schemeClr val="tx1"/>
                </a:solidFill>
              </a:rPr>
              <a:t>- two goals</a:t>
            </a:r>
          </a:p>
          <a:p>
            <a:pPr>
              <a:spcBef>
                <a:spcPts val="600"/>
              </a:spcBef>
            </a:pPr>
            <a:r>
              <a:rPr lang="en-CA" sz="2400" dirty="0">
                <a:solidFill>
                  <a:schemeClr val="tx1"/>
                </a:solidFill>
              </a:rPr>
              <a:t>- roles of adults a key component to student success</a:t>
            </a:r>
          </a:p>
          <a:p>
            <a:pPr>
              <a:spcBef>
                <a:spcPts val="600"/>
              </a:spcBef>
            </a:pPr>
            <a:r>
              <a:rPr lang="en-CA" sz="2400" dirty="0">
                <a:solidFill>
                  <a:schemeClr val="tx1"/>
                </a:solidFill>
              </a:rPr>
              <a:t>- approved funding is for programs as they were proposed</a:t>
            </a:r>
          </a:p>
        </p:txBody>
      </p:sp>
      <p:sp>
        <p:nvSpPr>
          <p:cNvPr id="5" name="Footer Placeholder 4"/>
          <p:cNvSpPr>
            <a:spLocks noGrp="1"/>
          </p:cNvSpPr>
          <p:nvPr>
            <p:ph type="ftr" sz="quarter" idx="11"/>
          </p:nvPr>
        </p:nvSpPr>
        <p:spPr/>
        <p:txBody>
          <a:bodyPr/>
          <a:lstStyle/>
          <a:p>
            <a:r>
              <a:rPr lang="en-CA"/>
              <a:t>SCWI/IJECT - draft</a:t>
            </a:r>
            <a:endParaRPr lang="en-CA" dirty="0"/>
          </a:p>
        </p:txBody>
      </p:sp>
      <p:sp>
        <p:nvSpPr>
          <p:cNvPr id="6" name="Slide Number Placeholder 5"/>
          <p:cNvSpPr>
            <a:spLocks noGrp="1"/>
          </p:cNvSpPr>
          <p:nvPr>
            <p:ph type="sldNum" sz="quarter" idx="12"/>
          </p:nvPr>
        </p:nvSpPr>
        <p:spPr/>
        <p:txBody>
          <a:bodyPr/>
          <a:lstStyle/>
          <a:p>
            <a:fld id="{12BFBCA2-FBFA-4F5E-AE00-97E06176730A}" type="slidenum">
              <a:rPr lang="en-CA" smtClean="0"/>
              <a:pPr/>
              <a:t>2</a:t>
            </a:fld>
            <a:endParaRPr lang="en-CA" dirty="0"/>
          </a:p>
        </p:txBody>
      </p:sp>
    </p:spTree>
    <p:extLst>
      <p:ext uri="{BB962C8B-B14F-4D97-AF65-F5344CB8AC3E}">
        <p14:creationId xmlns:p14="http://schemas.microsoft.com/office/powerpoint/2010/main" val="37877482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b="1" dirty="0">
                <a:solidFill>
                  <a:schemeClr val="tx1"/>
                </a:solidFill>
              </a:rPr>
              <a:t>Guidelines for Developing Dual Credit Program Proposals</a:t>
            </a:r>
          </a:p>
        </p:txBody>
      </p:sp>
      <p:sp>
        <p:nvSpPr>
          <p:cNvPr id="3" name="Content Placeholder 2"/>
          <p:cNvSpPr>
            <a:spLocks noGrp="1"/>
          </p:cNvSpPr>
          <p:nvPr>
            <p:ph idx="1"/>
          </p:nvPr>
        </p:nvSpPr>
        <p:spPr/>
        <p:txBody>
          <a:bodyPr>
            <a:normAutofit/>
          </a:bodyPr>
          <a:lstStyle/>
          <a:p>
            <a:r>
              <a:rPr lang="en-CA" sz="2400" b="1" dirty="0">
                <a:solidFill>
                  <a:schemeClr val="tx1"/>
                </a:solidFill>
              </a:rPr>
              <a:t>School Within a College (SWAC) programs </a:t>
            </a:r>
            <a:r>
              <a:rPr lang="en-CA" sz="2400" dirty="0">
                <a:solidFill>
                  <a:schemeClr val="tx1"/>
                </a:solidFill>
              </a:rPr>
              <a:t>must be delivered on an existing college campus, where other regular college students are in attendance and services are provided.</a:t>
            </a:r>
          </a:p>
          <a:p>
            <a:r>
              <a:rPr lang="en-CA" sz="2400" dirty="0">
                <a:solidFill>
                  <a:schemeClr val="tx1"/>
                </a:solidFill>
              </a:rPr>
              <a:t>o Students in SWAC programs must attempt both one or more Ontario curriculum credit(s) and one or more Dual Credit(s) in each semester. This is a full-time program on campus.</a:t>
            </a:r>
          </a:p>
          <a:p>
            <a:pPr algn="r"/>
            <a:r>
              <a:rPr lang="en-CA" sz="1800" dirty="0">
                <a:solidFill>
                  <a:schemeClr val="tx1"/>
                </a:solidFill>
              </a:rPr>
              <a:t>(SCWI 2022-25 Requirements, p. 4)</a:t>
            </a:r>
          </a:p>
          <a:p>
            <a:endParaRPr lang="en-CA" dirty="0"/>
          </a:p>
        </p:txBody>
      </p:sp>
      <p:sp>
        <p:nvSpPr>
          <p:cNvPr id="4" name="Footer Placeholder 3"/>
          <p:cNvSpPr>
            <a:spLocks noGrp="1"/>
          </p:cNvSpPr>
          <p:nvPr>
            <p:ph type="ftr" sz="quarter" idx="11"/>
          </p:nvPr>
        </p:nvSpPr>
        <p:spPr/>
        <p:txBody>
          <a:bodyPr/>
          <a:lstStyle/>
          <a:p>
            <a:r>
              <a:rPr lang="en-CA"/>
              <a:t>SCWI/IJECT - draft</a:t>
            </a:r>
            <a:endParaRPr lang="en-CA" dirty="0"/>
          </a:p>
        </p:txBody>
      </p:sp>
      <p:sp>
        <p:nvSpPr>
          <p:cNvPr id="5" name="Slide Number Placeholder 4"/>
          <p:cNvSpPr>
            <a:spLocks noGrp="1"/>
          </p:cNvSpPr>
          <p:nvPr>
            <p:ph type="sldNum" sz="quarter" idx="12"/>
          </p:nvPr>
        </p:nvSpPr>
        <p:spPr/>
        <p:txBody>
          <a:bodyPr/>
          <a:lstStyle/>
          <a:p>
            <a:fld id="{12BFBCA2-FBFA-4F5E-AE00-97E06176730A}" type="slidenum">
              <a:rPr lang="en-CA" smtClean="0"/>
              <a:pPr/>
              <a:t>20</a:t>
            </a:fld>
            <a:endParaRPr lang="en-CA" dirty="0"/>
          </a:p>
        </p:txBody>
      </p:sp>
      <p:pic>
        <p:nvPicPr>
          <p:cNvPr id="6" name="Picture 5"/>
          <p:cNvPicPr>
            <a:picLocks noChangeAspect="1"/>
          </p:cNvPicPr>
          <p:nvPr/>
        </p:nvPicPr>
        <p:blipFill>
          <a:blip r:embed="rId3"/>
          <a:stretch>
            <a:fillRect/>
          </a:stretch>
        </p:blipFill>
        <p:spPr>
          <a:xfrm>
            <a:off x="10121574" y="178229"/>
            <a:ext cx="1664352" cy="1542422"/>
          </a:xfrm>
          <a:prstGeom prst="rect">
            <a:avLst/>
          </a:prstGeom>
        </p:spPr>
      </p:pic>
    </p:spTree>
    <p:extLst>
      <p:ext uri="{BB962C8B-B14F-4D97-AF65-F5344CB8AC3E}">
        <p14:creationId xmlns:p14="http://schemas.microsoft.com/office/powerpoint/2010/main" val="37168007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434" y="396877"/>
            <a:ext cx="10058400" cy="1449387"/>
          </a:xfrm>
        </p:spPr>
        <p:txBody>
          <a:bodyPr>
            <a:normAutofit/>
          </a:bodyPr>
          <a:lstStyle/>
          <a:p>
            <a:r>
              <a:rPr kumimoji="0" lang="en-CA" sz="4400" b="1" i="0" u="none" strike="noStrike" kern="1200" cap="none" spc="-50" normalizeH="0" baseline="0" noProof="0" dirty="0">
                <a:ln>
                  <a:noFill/>
                </a:ln>
                <a:solidFill>
                  <a:prstClr val="black"/>
                </a:solidFill>
                <a:effectLst/>
                <a:uLnTx/>
                <a:uFillTx/>
                <a:latin typeface="Calibri Light"/>
                <a:ea typeface="+mj-ea"/>
                <a:cs typeface="+mj-cs"/>
              </a:rPr>
              <a:t>Wrap Around</a:t>
            </a:r>
            <a:r>
              <a:rPr lang="en-CA" sz="4400" b="1" dirty="0">
                <a:solidFill>
                  <a:schemeClr val="tx1"/>
                </a:solidFill>
              </a:rPr>
              <a:t> SWAC and </a:t>
            </a:r>
            <a:r>
              <a:rPr kumimoji="0" lang="en-CA" sz="4400" b="1" i="0" u="none" strike="noStrike" kern="1200" cap="none" spc="-50" normalizeH="0" baseline="0" noProof="0" dirty="0">
                <a:ln>
                  <a:noFill/>
                </a:ln>
                <a:solidFill>
                  <a:prstClr val="black"/>
                </a:solidFill>
                <a:effectLst/>
                <a:uLnTx/>
                <a:uFillTx/>
                <a:latin typeface="Calibri Light"/>
                <a:ea typeface="+mj-ea"/>
                <a:cs typeface="+mj-cs"/>
              </a:rPr>
              <a:t>Wrap Around</a:t>
            </a:r>
            <a:r>
              <a:rPr lang="en-CA" sz="4400" b="1" dirty="0">
                <a:solidFill>
                  <a:schemeClr val="tx1"/>
                </a:solidFill>
              </a:rPr>
              <a:t> ADC </a:t>
            </a:r>
          </a:p>
        </p:txBody>
      </p:sp>
      <p:sp>
        <p:nvSpPr>
          <p:cNvPr id="3" name="Content Placeholder 2"/>
          <p:cNvSpPr>
            <a:spLocks noGrp="1"/>
          </p:cNvSpPr>
          <p:nvPr>
            <p:ph idx="1"/>
          </p:nvPr>
        </p:nvSpPr>
        <p:spPr>
          <a:xfrm>
            <a:off x="898863" y="1846263"/>
            <a:ext cx="10255971" cy="4022725"/>
          </a:xfrm>
        </p:spPr>
        <p:txBody>
          <a:bodyPr/>
          <a:lstStyle/>
          <a:p>
            <a:pPr marL="622300" indent="-514350">
              <a:lnSpc>
                <a:spcPct val="100000"/>
              </a:lnSpc>
              <a:spcAft>
                <a:spcPts val="0"/>
              </a:spcAft>
              <a:buFont typeface="Wingdings" panose="05000000000000000000" pitchFamily="2" charset="2"/>
              <a:buChar char="§"/>
              <a:defRPr/>
            </a:pPr>
            <a:r>
              <a:rPr lang="en-CA" sz="3000" b="1" dirty="0">
                <a:solidFill>
                  <a:schemeClr val="tx1"/>
                </a:solidFill>
              </a:rPr>
              <a:t>Includes four components:</a:t>
            </a:r>
          </a:p>
          <a:p>
            <a:pPr marL="914400" lvl="1" indent="-514350">
              <a:lnSpc>
                <a:spcPct val="100000"/>
              </a:lnSpc>
              <a:spcAft>
                <a:spcPts val="0"/>
              </a:spcAft>
              <a:buFont typeface="Wingdings" panose="05000000000000000000" pitchFamily="2" charset="2"/>
              <a:buChar char="§"/>
              <a:defRPr/>
            </a:pPr>
            <a:r>
              <a:rPr lang="en-CA" sz="2800" dirty="0">
                <a:solidFill>
                  <a:schemeClr val="tx1"/>
                </a:solidFill>
              </a:rPr>
              <a:t>3 group conversations per class with a college advisor and dual credit teacher, if appropriate</a:t>
            </a:r>
          </a:p>
          <a:p>
            <a:pPr marL="914400" lvl="1" indent="-514350">
              <a:lnSpc>
                <a:spcPct val="100000"/>
              </a:lnSpc>
              <a:spcAft>
                <a:spcPts val="0"/>
              </a:spcAft>
              <a:buFont typeface="Wingdings" panose="05000000000000000000" pitchFamily="2" charset="2"/>
              <a:buChar char="§"/>
              <a:defRPr/>
            </a:pPr>
            <a:r>
              <a:rPr lang="en-CA" sz="2800" dirty="0">
                <a:solidFill>
                  <a:schemeClr val="tx1"/>
                </a:solidFill>
              </a:rPr>
              <a:t>one-on-one follow-up conversations per student with the college advisor</a:t>
            </a:r>
          </a:p>
          <a:p>
            <a:pPr marL="914400" lvl="1" indent="-514350">
              <a:lnSpc>
                <a:spcPct val="100000"/>
              </a:lnSpc>
              <a:spcAft>
                <a:spcPts val="0"/>
              </a:spcAft>
              <a:buFont typeface="Wingdings" panose="05000000000000000000" pitchFamily="2" charset="2"/>
              <a:buChar char="§"/>
              <a:defRPr/>
            </a:pPr>
            <a:r>
              <a:rPr lang="en-CA" sz="2800" dirty="0">
                <a:solidFill>
                  <a:schemeClr val="tx1"/>
                </a:solidFill>
              </a:rPr>
              <a:t>eight hours of PD and reporting for the college advisor and dual credit teacher (per class)</a:t>
            </a:r>
          </a:p>
          <a:p>
            <a:pPr marL="914400" lvl="1" indent="-514350">
              <a:lnSpc>
                <a:spcPct val="100000"/>
              </a:lnSpc>
              <a:spcAft>
                <a:spcPts val="0"/>
              </a:spcAft>
              <a:buFont typeface="Wingdings" panose="05000000000000000000" pitchFamily="2" charset="2"/>
              <a:buChar char="§"/>
              <a:defRPr/>
            </a:pPr>
            <a:r>
              <a:rPr lang="en-CA" sz="2800" dirty="0">
                <a:solidFill>
                  <a:schemeClr val="tx1"/>
                </a:solidFill>
              </a:rPr>
              <a:t>Funded OCAS/OUAC applications for ADC/SWAC students</a:t>
            </a:r>
          </a:p>
          <a:p>
            <a:pPr marL="914400" lvl="1" indent="-514350">
              <a:lnSpc>
                <a:spcPct val="100000"/>
              </a:lnSpc>
              <a:spcAft>
                <a:spcPts val="0"/>
              </a:spcAft>
              <a:buFont typeface="Wingdings" panose="05000000000000000000" pitchFamily="2" charset="2"/>
              <a:buChar char="§"/>
              <a:defRPr/>
            </a:pPr>
            <a:endParaRPr lang="en-CA" sz="2800" dirty="0">
              <a:solidFill>
                <a:schemeClr val="tx1"/>
              </a:solidFill>
            </a:endParaRPr>
          </a:p>
          <a:p>
            <a:pPr marL="914400" lvl="1" indent="-514350">
              <a:lnSpc>
                <a:spcPct val="100000"/>
              </a:lnSpc>
              <a:spcAft>
                <a:spcPts val="0"/>
              </a:spcAft>
              <a:buFont typeface="Wingdings" panose="05000000000000000000" pitchFamily="2" charset="2"/>
              <a:buChar char="§"/>
              <a:defRPr/>
            </a:pPr>
            <a:endParaRPr lang="en-CA" sz="2800" dirty="0">
              <a:solidFill>
                <a:schemeClr val="tx1"/>
              </a:solidFill>
            </a:endParaRPr>
          </a:p>
          <a:p>
            <a:pPr marL="914400" lvl="1" indent="-514350">
              <a:lnSpc>
                <a:spcPct val="100000"/>
              </a:lnSpc>
              <a:spcAft>
                <a:spcPts val="0"/>
              </a:spcAft>
              <a:buFont typeface="Wingdings" panose="05000000000000000000" pitchFamily="2" charset="2"/>
              <a:buChar char="§"/>
              <a:defRPr/>
            </a:pPr>
            <a:endParaRPr lang="en-CA" sz="2800" dirty="0">
              <a:solidFill>
                <a:schemeClr val="tx1"/>
              </a:solidFill>
            </a:endParaRPr>
          </a:p>
          <a:p>
            <a:endParaRPr lang="en-CA" sz="3200" dirty="0"/>
          </a:p>
        </p:txBody>
      </p:sp>
      <p:sp>
        <p:nvSpPr>
          <p:cNvPr id="4" name="Slide Number Placeholder 3"/>
          <p:cNvSpPr>
            <a:spLocks noGrp="1"/>
          </p:cNvSpPr>
          <p:nvPr>
            <p:ph type="sldNum" sz="quarter" idx="12"/>
          </p:nvPr>
        </p:nvSpPr>
        <p:spPr/>
        <p:txBody>
          <a:bodyPr/>
          <a:lstStyle/>
          <a:p>
            <a:pPr fontAlgn="base">
              <a:spcBef>
                <a:spcPct val="0"/>
              </a:spcBef>
              <a:spcAft>
                <a:spcPct val="0"/>
              </a:spcAft>
            </a:pPr>
            <a:fld id="{9102DD1D-BFBE-4F98-A9CB-ECF125052D67}" type="slidenum">
              <a:rPr lang="en-CA" altLang="en-US" smtClean="0">
                <a:cs typeface="Arial" charset="0"/>
              </a:rPr>
              <a:pPr fontAlgn="base">
                <a:spcBef>
                  <a:spcPct val="0"/>
                </a:spcBef>
                <a:spcAft>
                  <a:spcPct val="0"/>
                </a:spcAft>
              </a:pPr>
              <a:t>21</a:t>
            </a:fld>
            <a:endParaRPr lang="en-CA" altLang="en-US" dirty="0">
              <a:cs typeface="Arial" charset="0"/>
            </a:endParaRPr>
          </a:p>
        </p:txBody>
      </p:sp>
      <p:sp>
        <p:nvSpPr>
          <p:cNvPr id="6" name="Footer Placeholder 5">
            <a:extLst>
              <a:ext uri="{FF2B5EF4-FFF2-40B4-BE49-F238E27FC236}">
                <a16:creationId xmlns:a16="http://schemas.microsoft.com/office/drawing/2014/main" id="{3B485C64-A41A-4FD3-81EA-6FA16219E672}"/>
              </a:ext>
            </a:extLst>
          </p:cNvPr>
          <p:cNvSpPr>
            <a:spLocks noGrp="1"/>
          </p:cNvSpPr>
          <p:nvPr>
            <p:ph type="ftr" sz="quarter" idx="11"/>
          </p:nvPr>
        </p:nvSpPr>
        <p:spPr/>
        <p:txBody>
          <a:bodyPr/>
          <a:lstStyle/>
          <a:p>
            <a:pPr>
              <a:defRPr/>
            </a:pPr>
            <a:r>
              <a:rPr lang="en-CA"/>
              <a:t>SCWI / IJECT </a:t>
            </a:r>
            <a:endParaRPr lang="en-CA" dirty="0"/>
          </a:p>
        </p:txBody>
      </p:sp>
    </p:spTree>
    <p:extLst>
      <p:ext uri="{BB962C8B-B14F-4D97-AF65-F5344CB8AC3E}">
        <p14:creationId xmlns:p14="http://schemas.microsoft.com/office/powerpoint/2010/main" val="2309067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CA" b="1" dirty="0">
                <a:solidFill>
                  <a:schemeClr val="tx1"/>
                </a:solidFill>
              </a:rPr>
              <a:t>Preface: Dual Credit Programs</a:t>
            </a:r>
          </a:p>
        </p:txBody>
      </p:sp>
      <p:sp>
        <p:nvSpPr>
          <p:cNvPr id="5" name="Content Placeholder 4"/>
          <p:cNvSpPr>
            <a:spLocks noGrp="1"/>
          </p:cNvSpPr>
          <p:nvPr>
            <p:ph idx="1"/>
          </p:nvPr>
        </p:nvSpPr>
        <p:spPr/>
        <p:txBody>
          <a:bodyPr>
            <a:normAutofit/>
          </a:bodyPr>
          <a:lstStyle/>
          <a:p>
            <a:pPr marL="201168" lvl="1" indent="0">
              <a:buNone/>
            </a:pPr>
            <a:r>
              <a:rPr lang="en-CA" sz="2400" dirty="0">
                <a:solidFill>
                  <a:schemeClr val="tx1"/>
                </a:solidFill>
              </a:rPr>
              <a:t>Dual credit programs are programs approved by the Ministry of Education that allow students, while they are still in secondary school, to take college [twenty-four Ontario colleges of applied arts and technology] or apprenticeship courses that count towards both their Ontario Secondary School Diploma (OSSD) and a postsecondary certificate, diploma, or degree, or a Certificate of Apprenticeship. </a:t>
            </a:r>
          </a:p>
          <a:p>
            <a:pPr marL="201168" lvl="1" indent="0" algn="r">
              <a:buNone/>
            </a:pPr>
            <a:r>
              <a:rPr lang="en-CA" sz="2400" dirty="0">
                <a:solidFill>
                  <a:schemeClr val="tx1"/>
                </a:solidFill>
              </a:rPr>
              <a:t>(</a:t>
            </a:r>
            <a:r>
              <a:rPr lang="en-CA" sz="2400" dirty="0">
                <a:solidFill>
                  <a:schemeClr val="tx1"/>
                </a:solidFill>
                <a:hlinkClick r:id="rId3"/>
              </a:rPr>
              <a:t>Dual Credit Programs: Program and Policy Requirements, 2020</a:t>
            </a:r>
            <a:r>
              <a:rPr lang="en-CA" sz="2400" dirty="0">
                <a:solidFill>
                  <a:schemeClr val="tx1"/>
                </a:solidFill>
              </a:rPr>
              <a:t>, p. 3)</a:t>
            </a:r>
          </a:p>
        </p:txBody>
      </p:sp>
      <p:sp>
        <p:nvSpPr>
          <p:cNvPr id="2" name="Footer Placeholder 1"/>
          <p:cNvSpPr>
            <a:spLocks noGrp="1"/>
          </p:cNvSpPr>
          <p:nvPr>
            <p:ph type="ftr" sz="quarter" idx="11"/>
          </p:nvPr>
        </p:nvSpPr>
        <p:spPr/>
        <p:txBody>
          <a:bodyPr/>
          <a:lstStyle/>
          <a:p>
            <a:r>
              <a:rPr lang="en-CA"/>
              <a:t>SCWI/IJECT - draft</a:t>
            </a:r>
            <a:endParaRPr lang="en-CA" dirty="0"/>
          </a:p>
        </p:txBody>
      </p:sp>
      <p:sp>
        <p:nvSpPr>
          <p:cNvPr id="3" name="Slide Number Placeholder 2"/>
          <p:cNvSpPr>
            <a:spLocks noGrp="1"/>
          </p:cNvSpPr>
          <p:nvPr>
            <p:ph type="sldNum" sz="quarter" idx="12"/>
          </p:nvPr>
        </p:nvSpPr>
        <p:spPr/>
        <p:txBody>
          <a:bodyPr/>
          <a:lstStyle/>
          <a:p>
            <a:fld id="{12BFBCA2-FBFA-4F5E-AE00-97E06176730A}" type="slidenum">
              <a:rPr lang="en-CA" smtClean="0"/>
              <a:pPr/>
              <a:t>3</a:t>
            </a:fld>
            <a:endParaRPr lang="en-CA" dirty="0"/>
          </a:p>
        </p:txBody>
      </p:sp>
      <p:pic>
        <p:nvPicPr>
          <p:cNvPr id="6" name="Picture 5"/>
          <p:cNvPicPr>
            <a:picLocks noChangeAspect="1"/>
          </p:cNvPicPr>
          <p:nvPr/>
        </p:nvPicPr>
        <p:blipFill rotWithShape="1">
          <a:blip r:embed="rId4"/>
          <a:srcRect l="35476" t="17415" r="36310" b="12956"/>
          <a:stretch/>
        </p:blipFill>
        <p:spPr>
          <a:xfrm>
            <a:off x="10276970" y="178229"/>
            <a:ext cx="1045074" cy="1450757"/>
          </a:xfrm>
          <a:prstGeom prst="rect">
            <a:avLst/>
          </a:prstGeom>
        </p:spPr>
      </p:pic>
    </p:spTree>
    <p:extLst>
      <p:ext uri="{BB962C8B-B14F-4D97-AF65-F5344CB8AC3E}">
        <p14:creationId xmlns:p14="http://schemas.microsoft.com/office/powerpoint/2010/main" val="1416680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CA" b="1" dirty="0">
                <a:solidFill>
                  <a:schemeClr val="tx1"/>
                </a:solidFill>
              </a:rPr>
              <a:t>Three Categories of Eligible Students</a:t>
            </a:r>
          </a:p>
        </p:txBody>
      </p:sp>
      <p:sp>
        <p:nvSpPr>
          <p:cNvPr id="7" name="Content Placeholder 6"/>
          <p:cNvSpPr>
            <a:spLocks noGrp="1"/>
          </p:cNvSpPr>
          <p:nvPr>
            <p:ph idx="1"/>
          </p:nvPr>
        </p:nvSpPr>
        <p:spPr>
          <a:xfrm>
            <a:off x="1097280" y="1845734"/>
            <a:ext cx="8803178" cy="4023360"/>
          </a:xfrm>
        </p:spPr>
        <p:txBody>
          <a:bodyPr>
            <a:normAutofit/>
          </a:bodyPr>
          <a:lstStyle/>
          <a:p>
            <a:pPr marL="201168" lvl="1" indent="0">
              <a:buNone/>
            </a:pPr>
            <a:r>
              <a:rPr lang="en-CA" sz="2200" dirty="0">
                <a:solidFill>
                  <a:schemeClr val="tx1"/>
                </a:solidFill>
              </a:rPr>
              <a:t>Dual credit programs offer students </a:t>
            </a:r>
            <a:r>
              <a:rPr lang="en-CA" sz="2200" b="1" dirty="0">
                <a:solidFill>
                  <a:srgbClr val="FF0000"/>
                </a:solidFill>
              </a:rPr>
              <a:t>who face challenges in completing secondary school a way to become re-engaged</a:t>
            </a:r>
            <a:r>
              <a:rPr lang="en-CA" sz="2200" dirty="0">
                <a:solidFill>
                  <a:srgbClr val="FF0000"/>
                </a:solidFill>
              </a:rPr>
              <a:t> </a:t>
            </a:r>
            <a:r>
              <a:rPr lang="en-CA" sz="2200" dirty="0">
                <a:solidFill>
                  <a:schemeClr val="tx1"/>
                </a:solidFill>
              </a:rPr>
              <a:t>if they have the potential and interest to succeed in college or apprenticeship courses. Dual credit programs give these students the opportunity to succeed personally and academically, enabling them to improve the skills and competencies that are essential for everyday life and careers. Students in </a:t>
            </a:r>
            <a:r>
              <a:rPr lang="en-CA" sz="2200" b="1" dirty="0">
                <a:solidFill>
                  <a:srgbClr val="FF0000"/>
                </a:solidFill>
              </a:rPr>
              <a:t>Specialist High Skills Major</a:t>
            </a:r>
            <a:r>
              <a:rPr lang="en-CA" sz="2200" dirty="0">
                <a:solidFill>
                  <a:srgbClr val="FF0000"/>
                </a:solidFill>
              </a:rPr>
              <a:t> </a:t>
            </a:r>
            <a:r>
              <a:rPr lang="en-CA" sz="2200" dirty="0">
                <a:solidFill>
                  <a:schemeClr val="tx1"/>
                </a:solidFill>
              </a:rPr>
              <a:t>(SHSM) programs and the </a:t>
            </a:r>
            <a:r>
              <a:rPr lang="en-CA" sz="2200" b="1" dirty="0">
                <a:solidFill>
                  <a:srgbClr val="FF0000"/>
                </a:solidFill>
              </a:rPr>
              <a:t>Ontario Youth Apprenticeship Program </a:t>
            </a:r>
            <a:r>
              <a:rPr lang="en-CA" sz="2200" dirty="0">
                <a:solidFill>
                  <a:schemeClr val="tx1"/>
                </a:solidFill>
              </a:rPr>
              <a:t>(OYAP) are also eligible for dual credit programs. </a:t>
            </a:r>
          </a:p>
          <a:p>
            <a:pPr marL="201168" lvl="1" indent="0">
              <a:buNone/>
            </a:pPr>
            <a:r>
              <a:rPr lang="en-CA" sz="2200" dirty="0">
                <a:solidFill>
                  <a:schemeClr val="tx1"/>
                </a:solidFill>
              </a:rPr>
              <a:t>Eligibility criteria are outlined in the appendix to this document.</a:t>
            </a:r>
          </a:p>
          <a:p>
            <a:pPr algn="r"/>
            <a:r>
              <a:rPr lang="en-CA" sz="2400" dirty="0">
                <a:solidFill>
                  <a:schemeClr val="tx1"/>
                </a:solidFill>
              </a:rPr>
              <a:t>(</a:t>
            </a:r>
            <a:r>
              <a:rPr lang="en-CA" sz="2400" i="1" dirty="0">
                <a:solidFill>
                  <a:schemeClr val="tx1"/>
                </a:solidFill>
              </a:rPr>
              <a:t>Dual Credit Programs: Program and Policy Requirements</a:t>
            </a:r>
            <a:r>
              <a:rPr lang="en-CA" sz="2400" dirty="0">
                <a:solidFill>
                  <a:schemeClr val="tx1"/>
                </a:solidFill>
              </a:rPr>
              <a:t>, 2020, p. 3)</a:t>
            </a:r>
          </a:p>
        </p:txBody>
      </p:sp>
      <p:sp>
        <p:nvSpPr>
          <p:cNvPr id="4" name="Footer Placeholder 3"/>
          <p:cNvSpPr>
            <a:spLocks noGrp="1"/>
          </p:cNvSpPr>
          <p:nvPr>
            <p:ph type="ftr" sz="quarter" idx="11"/>
          </p:nvPr>
        </p:nvSpPr>
        <p:spPr/>
        <p:txBody>
          <a:bodyPr/>
          <a:lstStyle/>
          <a:p>
            <a:r>
              <a:rPr lang="en-CA"/>
              <a:t>SCWI/IJECT - draft</a:t>
            </a:r>
            <a:endParaRPr lang="en-CA" dirty="0"/>
          </a:p>
        </p:txBody>
      </p:sp>
      <p:sp>
        <p:nvSpPr>
          <p:cNvPr id="5" name="Slide Number Placeholder 4"/>
          <p:cNvSpPr>
            <a:spLocks noGrp="1"/>
          </p:cNvSpPr>
          <p:nvPr>
            <p:ph type="sldNum" sz="quarter" idx="12"/>
          </p:nvPr>
        </p:nvSpPr>
        <p:spPr/>
        <p:txBody>
          <a:bodyPr/>
          <a:lstStyle/>
          <a:p>
            <a:fld id="{12BFBCA2-FBFA-4F5E-AE00-97E06176730A}" type="slidenum">
              <a:rPr lang="en-CA" smtClean="0"/>
              <a:pPr/>
              <a:t>4</a:t>
            </a:fld>
            <a:endParaRPr lang="en-CA" dirty="0"/>
          </a:p>
        </p:txBody>
      </p:sp>
      <p:pic>
        <p:nvPicPr>
          <p:cNvPr id="8" name="Picture 7"/>
          <p:cNvPicPr>
            <a:picLocks noChangeAspect="1"/>
          </p:cNvPicPr>
          <p:nvPr/>
        </p:nvPicPr>
        <p:blipFill>
          <a:blip r:embed="rId3"/>
          <a:stretch>
            <a:fillRect/>
          </a:stretch>
        </p:blipFill>
        <p:spPr>
          <a:xfrm>
            <a:off x="10275945" y="352776"/>
            <a:ext cx="1420491" cy="1975275"/>
          </a:xfrm>
          <a:prstGeom prst="rect">
            <a:avLst/>
          </a:prstGeom>
        </p:spPr>
      </p:pic>
    </p:spTree>
    <p:extLst>
      <p:ext uri="{BB962C8B-B14F-4D97-AF65-F5344CB8AC3E}">
        <p14:creationId xmlns:p14="http://schemas.microsoft.com/office/powerpoint/2010/main" val="2072736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CA" b="1" dirty="0">
                <a:solidFill>
                  <a:schemeClr val="tx1"/>
                </a:solidFill>
              </a:rPr>
              <a:t>1.1 The Focus of Dual Credit Programs</a:t>
            </a:r>
          </a:p>
        </p:txBody>
      </p:sp>
      <p:sp>
        <p:nvSpPr>
          <p:cNvPr id="7" name="Content Placeholder 6"/>
          <p:cNvSpPr>
            <a:spLocks noGrp="1"/>
          </p:cNvSpPr>
          <p:nvPr>
            <p:ph idx="1"/>
          </p:nvPr>
        </p:nvSpPr>
        <p:spPr>
          <a:xfrm>
            <a:off x="1097279" y="1845734"/>
            <a:ext cx="10456091" cy="4023360"/>
          </a:xfrm>
        </p:spPr>
        <p:txBody>
          <a:bodyPr>
            <a:normAutofit/>
          </a:bodyPr>
          <a:lstStyle/>
          <a:p>
            <a:pPr marL="384048" lvl="2" indent="0">
              <a:buNone/>
            </a:pPr>
            <a:r>
              <a:rPr lang="en-CA" sz="2400" dirty="0">
                <a:solidFill>
                  <a:schemeClr val="tx1"/>
                </a:solidFill>
              </a:rPr>
              <a:t>The primary focus is on students who face significant challenges in completing the requirements for graduation but have the potential to succeed in college or apprenticeship. This primary target group includes disengaged students who have the potential to succeed but are at risk of not graduating, and students who left school before graduating but have returned to earn their diploma. While the focus of the program is on this group of students, and the majority of participants will fall into this category, students in Specialist High Skills Major (SHSM) programs and in the Ontario Youth Apprenticeship Program (OYAP) are also eligible to participate. A student can be in more than one target group. Eligible students should demonstrate an interest in and a commitment to the program.</a:t>
            </a:r>
          </a:p>
          <a:p>
            <a:pPr marL="384048" lvl="2" indent="0" algn="r">
              <a:buNone/>
            </a:pPr>
            <a:r>
              <a:rPr lang="en-CA" sz="2000" dirty="0">
                <a:solidFill>
                  <a:schemeClr val="tx1"/>
                </a:solidFill>
              </a:rPr>
              <a:t>(</a:t>
            </a:r>
            <a:r>
              <a:rPr lang="en-CA" sz="2000" i="1" dirty="0">
                <a:solidFill>
                  <a:schemeClr val="tx1"/>
                </a:solidFill>
              </a:rPr>
              <a:t>Dual Credit Programs: Program and Policy Requirements</a:t>
            </a:r>
            <a:r>
              <a:rPr lang="en-CA" sz="2000" dirty="0">
                <a:solidFill>
                  <a:schemeClr val="tx1"/>
                </a:solidFill>
              </a:rPr>
              <a:t>, 2020, p. 5)</a:t>
            </a:r>
          </a:p>
        </p:txBody>
      </p:sp>
      <p:sp>
        <p:nvSpPr>
          <p:cNvPr id="4" name="Footer Placeholder 3"/>
          <p:cNvSpPr>
            <a:spLocks noGrp="1"/>
          </p:cNvSpPr>
          <p:nvPr>
            <p:ph type="ftr" sz="quarter" idx="11"/>
          </p:nvPr>
        </p:nvSpPr>
        <p:spPr/>
        <p:txBody>
          <a:bodyPr/>
          <a:lstStyle/>
          <a:p>
            <a:r>
              <a:rPr lang="en-CA"/>
              <a:t>SCWI/IJECT - draft</a:t>
            </a:r>
            <a:endParaRPr lang="en-CA" dirty="0"/>
          </a:p>
        </p:txBody>
      </p:sp>
      <p:sp>
        <p:nvSpPr>
          <p:cNvPr id="5" name="Slide Number Placeholder 4"/>
          <p:cNvSpPr>
            <a:spLocks noGrp="1"/>
          </p:cNvSpPr>
          <p:nvPr>
            <p:ph type="sldNum" sz="quarter" idx="12"/>
          </p:nvPr>
        </p:nvSpPr>
        <p:spPr/>
        <p:txBody>
          <a:bodyPr/>
          <a:lstStyle/>
          <a:p>
            <a:fld id="{12BFBCA2-FBFA-4F5E-AE00-97E06176730A}" type="slidenum">
              <a:rPr lang="en-CA" smtClean="0"/>
              <a:pPr/>
              <a:t>5</a:t>
            </a:fld>
            <a:endParaRPr lang="en-CA" dirty="0"/>
          </a:p>
        </p:txBody>
      </p:sp>
      <p:pic>
        <p:nvPicPr>
          <p:cNvPr id="2" name="Picture 1"/>
          <p:cNvPicPr>
            <a:picLocks noChangeAspect="1"/>
          </p:cNvPicPr>
          <p:nvPr/>
        </p:nvPicPr>
        <p:blipFill>
          <a:blip r:embed="rId3"/>
          <a:stretch>
            <a:fillRect/>
          </a:stretch>
        </p:blipFill>
        <p:spPr>
          <a:xfrm>
            <a:off x="10736892" y="414686"/>
            <a:ext cx="951182" cy="1322674"/>
          </a:xfrm>
          <a:prstGeom prst="rect">
            <a:avLst/>
          </a:prstGeom>
        </p:spPr>
      </p:pic>
    </p:spTree>
    <p:extLst>
      <p:ext uri="{BB962C8B-B14F-4D97-AF65-F5344CB8AC3E}">
        <p14:creationId xmlns:p14="http://schemas.microsoft.com/office/powerpoint/2010/main" val="3818637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11155680" y="350507"/>
            <a:ext cx="951058" cy="1322947"/>
          </a:xfrm>
          <a:prstGeom prst="rect">
            <a:avLst/>
          </a:prstGeom>
        </p:spPr>
      </p:pic>
      <p:sp>
        <p:nvSpPr>
          <p:cNvPr id="2" name="Title 1"/>
          <p:cNvSpPr>
            <a:spLocks noGrp="1"/>
          </p:cNvSpPr>
          <p:nvPr>
            <p:ph type="title"/>
          </p:nvPr>
        </p:nvSpPr>
        <p:spPr>
          <a:xfrm>
            <a:off x="657225" y="286603"/>
            <a:ext cx="10498455" cy="1450757"/>
          </a:xfrm>
        </p:spPr>
        <p:txBody>
          <a:bodyPr>
            <a:noAutofit/>
          </a:bodyPr>
          <a:lstStyle/>
          <a:p>
            <a:r>
              <a:rPr lang="en-CA" b="1" dirty="0">
                <a:solidFill>
                  <a:schemeClr val="tx1"/>
                </a:solidFill>
              </a:rPr>
              <a:t>Students Who Are Disengaged and Who Are Not Reaching Their Full Academic Potential </a:t>
            </a:r>
          </a:p>
        </p:txBody>
      </p:sp>
      <p:sp>
        <p:nvSpPr>
          <p:cNvPr id="3" name="Content Placeholder 2"/>
          <p:cNvSpPr>
            <a:spLocks noGrp="1"/>
          </p:cNvSpPr>
          <p:nvPr>
            <p:ph idx="1"/>
          </p:nvPr>
        </p:nvSpPr>
        <p:spPr>
          <a:xfrm>
            <a:off x="657225" y="1881851"/>
            <a:ext cx="10815638" cy="4161140"/>
          </a:xfrm>
        </p:spPr>
        <p:txBody>
          <a:bodyPr>
            <a:normAutofit/>
          </a:bodyPr>
          <a:lstStyle/>
          <a:p>
            <a:r>
              <a:rPr lang="en-CA" sz="2400" dirty="0">
                <a:solidFill>
                  <a:schemeClr val="tx1"/>
                </a:solidFill>
              </a:rPr>
              <a:t>Suitability is determined on the basis of one or more of the following:</a:t>
            </a:r>
          </a:p>
          <a:p>
            <a:r>
              <a:rPr lang="en-CA" sz="2400" dirty="0">
                <a:solidFill>
                  <a:schemeClr val="tx1"/>
                </a:solidFill>
              </a:rPr>
              <a:t>✦ the student’s level of interest in the program (e.g., as demonstrated by submission of an application)</a:t>
            </a:r>
          </a:p>
          <a:p>
            <a:r>
              <a:rPr lang="en-CA" sz="2400" dirty="0">
                <a:solidFill>
                  <a:schemeClr val="tx1"/>
                </a:solidFill>
              </a:rPr>
              <a:t>✦ a review of the student’s OSR and credit counselling summary</a:t>
            </a:r>
          </a:p>
          <a:p>
            <a:r>
              <a:rPr lang="en-CA" sz="2400" dirty="0">
                <a:solidFill>
                  <a:schemeClr val="tx1"/>
                </a:solidFill>
              </a:rPr>
              <a:t>✦ an interview with the student</a:t>
            </a:r>
          </a:p>
          <a:p>
            <a:r>
              <a:rPr lang="en-CA" sz="2400" dirty="0">
                <a:solidFill>
                  <a:schemeClr val="tx1"/>
                </a:solidFill>
              </a:rPr>
              <a:t>✦ recommendations of teachers</a:t>
            </a:r>
          </a:p>
          <a:p>
            <a:r>
              <a:rPr lang="en-CA" sz="2400" dirty="0">
                <a:solidFill>
                  <a:schemeClr val="tx1"/>
                </a:solidFill>
              </a:rPr>
              <a:t>✦ discussion among relevant staff, overseen by the school principal, regarding the options that provide the best fit with the student’s interests, strengths, and needs</a:t>
            </a:r>
          </a:p>
          <a:p>
            <a:pPr algn="r"/>
            <a:r>
              <a:rPr lang="en-CA" sz="1800" dirty="0">
                <a:solidFill>
                  <a:schemeClr val="tx1"/>
                </a:solidFill>
              </a:rPr>
              <a:t>(</a:t>
            </a:r>
            <a:r>
              <a:rPr lang="en-CA" sz="1800" i="1" dirty="0">
                <a:solidFill>
                  <a:schemeClr val="tx1"/>
                </a:solidFill>
              </a:rPr>
              <a:t>Dual Credit Programs: Program and Policy Requirements</a:t>
            </a:r>
            <a:r>
              <a:rPr lang="en-CA" sz="1800" dirty="0">
                <a:solidFill>
                  <a:schemeClr val="tx1"/>
                </a:solidFill>
              </a:rPr>
              <a:t>, 2020, p. 29)</a:t>
            </a:r>
          </a:p>
          <a:p>
            <a:pPr marL="0" indent="0">
              <a:buNone/>
            </a:pPr>
            <a:endParaRPr lang="en-CA" dirty="0"/>
          </a:p>
        </p:txBody>
      </p:sp>
      <p:sp>
        <p:nvSpPr>
          <p:cNvPr id="4" name="Footer Placeholder 3"/>
          <p:cNvSpPr>
            <a:spLocks noGrp="1"/>
          </p:cNvSpPr>
          <p:nvPr>
            <p:ph type="ftr" sz="quarter" idx="11"/>
          </p:nvPr>
        </p:nvSpPr>
        <p:spPr/>
        <p:txBody>
          <a:bodyPr/>
          <a:lstStyle/>
          <a:p>
            <a:r>
              <a:rPr lang="en-CA"/>
              <a:t>SCWI/IJECT - draft</a:t>
            </a:r>
            <a:endParaRPr lang="en-CA" dirty="0"/>
          </a:p>
        </p:txBody>
      </p:sp>
      <p:sp>
        <p:nvSpPr>
          <p:cNvPr id="5" name="Slide Number Placeholder 4"/>
          <p:cNvSpPr>
            <a:spLocks noGrp="1"/>
          </p:cNvSpPr>
          <p:nvPr>
            <p:ph type="sldNum" sz="quarter" idx="12"/>
          </p:nvPr>
        </p:nvSpPr>
        <p:spPr/>
        <p:txBody>
          <a:bodyPr/>
          <a:lstStyle/>
          <a:p>
            <a:fld id="{12BFBCA2-FBFA-4F5E-AE00-97E06176730A}" type="slidenum">
              <a:rPr lang="en-CA" smtClean="0"/>
              <a:pPr/>
              <a:t>6</a:t>
            </a:fld>
            <a:endParaRPr lang="en-CA" dirty="0"/>
          </a:p>
        </p:txBody>
      </p:sp>
    </p:spTree>
    <p:extLst>
      <p:ext uri="{BB962C8B-B14F-4D97-AF65-F5344CB8AC3E}">
        <p14:creationId xmlns:p14="http://schemas.microsoft.com/office/powerpoint/2010/main" val="1284338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10736954" y="350507"/>
            <a:ext cx="951058" cy="1322947"/>
          </a:xfrm>
          <a:prstGeom prst="rect">
            <a:avLst/>
          </a:prstGeom>
        </p:spPr>
      </p:pic>
      <p:sp>
        <p:nvSpPr>
          <p:cNvPr id="2" name="Title 1"/>
          <p:cNvSpPr>
            <a:spLocks noGrp="1"/>
          </p:cNvSpPr>
          <p:nvPr>
            <p:ph type="title"/>
          </p:nvPr>
        </p:nvSpPr>
        <p:spPr/>
        <p:txBody>
          <a:bodyPr>
            <a:normAutofit/>
          </a:bodyPr>
          <a:lstStyle/>
          <a:p>
            <a:r>
              <a:rPr lang="en-CA" b="1" dirty="0">
                <a:solidFill>
                  <a:schemeClr val="tx1"/>
                </a:solidFill>
              </a:rPr>
              <a:t>Evidence that a student has the </a:t>
            </a:r>
            <a:br>
              <a:rPr lang="en-CA" b="1" dirty="0">
                <a:solidFill>
                  <a:schemeClr val="tx1"/>
                </a:solidFill>
              </a:rPr>
            </a:br>
            <a:r>
              <a:rPr lang="en-CA" b="1" dirty="0">
                <a:solidFill>
                  <a:schemeClr val="tx1"/>
                </a:solidFill>
              </a:rPr>
              <a:t>potential to succeed</a:t>
            </a:r>
          </a:p>
        </p:txBody>
      </p:sp>
      <p:sp>
        <p:nvSpPr>
          <p:cNvPr id="3" name="Content Placeholder 2"/>
          <p:cNvSpPr>
            <a:spLocks noGrp="1"/>
          </p:cNvSpPr>
          <p:nvPr>
            <p:ph idx="1"/>
          </p:nvPr>
        </p:nvSpPr>
        <p:spPr>
          <a:xfrm>
            <a:off x="700088" y="1998159"/>
            <a:ext cx="11200123" cy="4044832"/>
          </a:xfrm>
        </p:spPr>
        <p:txBody>
          <a:bodyPr>
            <a:normAutofit fontScale="92500" lnSpcReduction="20000"/>
          </a:bodyPr>
          <a:lstStyle/>
          <a:p>
            <a:r>
              <a:rPr lang="en-CA" sz="2500" dirty="0">
                <a:solidFill>
                  <a:schemeClr val="tx1"/>
                </a:solidFill>
              </a:rPr>
              <a:t>Staff may find the following helpful in determining which students are most likely to benefit from the program.</a:t>
            </a:r>
          </a:p>
          <a:p>
            <a:r>
              <a:rPr lang="en-CA" sz="2500" dirty="0">
                <a:solidFill>
                  <a:schemeClr val="tx1"/>
                </a:solidFill>
              </a:rPr>
              <a:t>The student:</a:t>
            </a:r>
          </a:p>
          <a:p>
            <a:pPr marL="201168" lvl="1" indent="0">
              <a:buNone/>
            </a:pPr>
            <a:r>
              <a:rPr lang="en-CA" sz="2300" dirty="0">
                <a:solidFill>
                  <a:schemeClr val="tx1"/>
                </a:solidFill>
              </a:rPr>
              <a:t>✦ has completed most or all compulsory credits; </a:t>
            </a:r>
          </a:p>
          <a:p>
            <a:pPr marL="201168" lvl="1" indent="0">
              <a:buNone/>
            </a:pPr>
            <a:r>
              <a:rPr lang="en-CA" sz="2300" dirty="0">
                <a:solidFill>
                  <a:schemeClr val="tx1"/>
                </a:solidFill>
              </a:rPr>
              <a:t>✦ can potentially graduate within one year (e.g., already has 22 or more  credits), if provided with support;</a:t>
            </a:r>
          </a:p>
          <a:p>
            <a:pPr marL="201168" lvl="1" indent="0">
              <a:buNone/>
            </a:pPr>
            <a:r>
              <a:rPr lang="en-CA" sz="2300" dirty="0">
                <a:solidFill>
                  <a:schemeClr val="tx1"/>
                </a:solidFill>
              </a:rPr>
              <a:t>✦ demonstrates that issues that were previously preventing success have been or are being addressed;</a:t>
            </a:r>
          </a:p>
          <a:p>
            <a:pPr marL="201168" lvl="1" indent="0">
              <a:buNone/>
            </a:pPr>
            <a:r>
              <a:rPr lang="en-CA" sz="2300" dirty="0">
                <a:solidFill>
                  <a:schemeClr val="tx1"/>
                </a:solidFill>
              </a:rPr>
              <a:t>✦ demonstrates interest in and commitment to the dual credit program;</a:t>
            </a:r>
          </a:p>
          <a:p>
            <a:pPr marL="201168" lvl="1" indent="0">
              <a:buNone/>
            </a:pPr>
            <a:r>
              <a:rPr lang="en-CA" sz="2300" dirty="0">
                <a:solidFill>
                  <a:schemeClr val="tx1"/>
                </a:solidFill>
              </a:rPr>
              <a:t>✦ is motivated to improve skills and work habits;</a:t>
            </a:r>
          </a:p>
          <a:p>
            <a:pPr marL="201168" lvl="1" indent="0">
              <a:buNone/>
            </a:pPr>
            <a:r>
              <a:rPr lang="en-CA" sz="2300" dirty="0">
                <a:solidFill>
                  <a:schemeClr val="tx1"/>
                </a:solidFill>
              </a:rPr>
              <a:t>✦ demonstrates evidence of independent learning skills;</a:t>
            </a:r>
          </a:p>
          <a:p>
            <a:pPr marL="201168" lvl="1" indent="0">
              <a:buNone/>
            </a:pPr>
            <a:r>
              <a:rPr lang="en-CA" sz="2300" dirty="0">
                <a:solidFill>
                  <a:schemeClr val="tx1"/>
                </a:solidFill>
              </a:rPr>
              <a:t>✦ demonstrates an appropriate maturity level;</a:t>
            </a:r>
          </a:p>
          <a:p>
            <a:pPr algn="r"/>
            <a:r>
              <a:rPr lang="en-CA" sz="1900" dirty="0">
                <a:solidFill>
                  <a:schemeClr val="tx1"/>
                </a:solidFill>
              </a:rPr>
              <a:t>(</a:t>
            </a:r>
            <a:r>
              <a:rPr lang="en-CA" sz="1900" i="1" dirty="0">
                <a:solidFill>
                  <a:schemeClr val="tx1"/>
                </a:solidFill>
              </a:rPr>
              <a:t>Dual Credit Programs: Program and Policy Requirements</a:t>
            </a:r>
            <a:r>
              <a:rPr lang="en-CA" sz="1900" dirty="0">
                <a:solidFill>
                  <a:schemeClr val="tx1"/>
                </a:solidFill>
              </a:rPr>
              <a:t>, 2020, p. 30)</a:t>
            </a:r>
          </a:p>
          <a:p>
            <a:pPr marL="0" indent="0">
              <a:buNone/>
            </a:pPr>
            <a:endParaRPr lang="en-CA" dirty="0"/>
          </a:p>
        </p:txBody>
      </p:sp>
      <p:sp>
        <p:nvSpPr>
          <p:cNvPr id="4" name="Footer Placeholder 3"/>
          <p:cNvSpPr>
            <a:spLocks noGrp="1"/>
          </p:cNvSpPr>
          <p:nvPr>
            <p:ph type="ftr" sz="quarter" idx="11"/>
          </p:nvPr>
        </p:nvSpPr>
        <p:spPr/>
        <p:txBody>
          <a:bodyPr/>
          <a:lstStyle/>
          <a:p>
            <a:r>
              <a:rPr lang="en-CA"/>
              <a:t>SCWI/IJECT - draft</a:t>
            </a:r>
            <a:endParaRPr lang="en-CA" dirty="0"/>
          </a:p>
        </p:txBody>
      </p:sp>
      <p:sp>
        <p:nvSpPr>
          <p:cNvPr id="5" name="Slide Number Placeholder 4"/>
          <p:cNvSpPr>
            <a:spLocks noGrp="1"/>
          </p:cNvSpPr>
          <p:nvPr>
            <p:ph type="sldNum" sz="quarter" idx="12"/>
          </p:nvPr>
        </p:nvSpPr>
        <p:spPr/>
        <p:txBody>
          <a:bodyPr/>
          <a:lstStyle/>
          <a:p>
            <a:fld id="{12BFBCA2-FBFA-4F5E-AE00-97E06176730A}" type="slidenum">
              <a:rPr lang="en-CA" smtClean="0"/>
              <a:pPr/>
              <a:t>7</a:t>
            </a:fld>
            <a:endParaRPr lang="en-CA" dirty="0"/>
          </a:p>
        </p:txBody>
      </p:sp>
    </p:spTree>
    <p:extLst>
      <p:ext uri="{BB962C8B-B14F-4D97-AF65-F5344CB8AC3E}">
        <p14:creationId xmlns:p14="http://schemas.microsoft.com/office/powerpoint/2010/main" val="3906646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10736954" y="350507"/>
            <a:ext cx="951058" cy="1322947"/>
          </a:xfrm>
          <a:prstGeom prst="rect">
            <a:avLst/>
          </a:prstGeom>
        </p:spPr>
      </p:pic>
      <p:sp>
        <p:nvSpPr>
          <p:cNvPr id="2" name="Title 1"/>
          <p:cNvSpPr>
            <a:spLocks noGrp="1"/>
          </p:cNvSpPr>
          <p:nvPr>
            <p:ph type="title"/>
          </p:nvPr>
        </p:nvSpPr>
        <p:spPr/>
        <p:txBody>
          <a:bodyPr/>
          <a:lstStyle/>
          <a:p>
            <a:r>
              <a:rPr lang="en-CA" b="1" dirty="0">
                <a:solidFill>
                  <a:schemeClr val="tx1"/>
                </a:solidFill>
              </a:rPr>
              <a:t>Evidence that a student has the </a:t>
            </a:r>
            <a:br>
              <a:rPr lang="en-CA" b="1" dirty="0">
                <a:solidFill>
                  <a:schemeClr val="tx1"/>
                </a:solidFill>
              </a:rPr>
            </a:br>
            <a:r>
              <a:rPr lang="en-CA" b="1" dirty="0">
                <a:solidFill>
                  <a:schemeClr val="tx1"/>
                </a:solidFill>
              </a:rPr>
              <a:t>potential to succeed (continued)</a:t>
            </a:r>
          </a:p>
        </p:txBody>
      </p:sp>
      <p:sp>
        <p:nvSpPr>
          <p:cNvPr id="3" name="Content Placeholder 2"/>
          <p:cNvSpPr>
            <a:spLocks noGrp="1"/>
          </p:cNvSpPr>
          <p:nvPr>
            <p:ph idx="1"/>
          </p:nvPr>
        </p:nvSpPr>
        <p:spPr>
          <a:xfrm>
            <a:off x="700088" y="1998159"/>
            <a:ext cx="11200123" cy="4044832"/>
          </a:xfrm>
        </p:spPr>
        <p:txBody>
          <a:bodyPr>
            <a:normAutofit lnSpcReduction="10000"/>
          </a:bodyPr>
          <a:lstStyle/>
          <a:p>
            <a:r>
              <a:rPr lang="en-CA" sz="2500" dirty="0">
                <a:solidFill>
                  <a:schemeClr val="tx1"/>
                </a:solidFill>
              </a:rPr>
              <a:t>Staff may find the following helpful in determining which students are most likely to benefit from the program.</a:t>
            </a:r>
          </a:p>
          <a:p>
            <a:r>
              <a:rPr lang="en-CA" sz="2500" dirty="0">
                <a:solidFill>
                  <a:schemeClr val="tx1"/>
                </a:solidFill>
              </a:rPr>
              <a:t>The student:</a:t>
            </a:r>
          </a:p>
          <a:p>
            <a:pPr marL="201168" lvl="1" indent="0">
              <a:buNone/>
            </a:pPr>
            <a:r>
              <a:rPr lang="en-CA" sz="2300" dirty="0">
                <a:solidFill>
                  <a:schemeClr val="tx1"/>
                </a:solidFill>
              </a:rPr>
              <a:t>✦ demonstrates the potential to develop skills such as critical thinking, communication, innovation, creativity, collaboration, and entrepreneurship; </a:t>
            </a:r>
          </a:p>
          <a:p>
            <a:pPr marL="201168" lvl="1" indent="0">
              <a:buNone/>
            </a:pPr>
            <a:r>
              <a:rPr lang="en-CA" sz="2300" dirty="0">
                <a:solidFill>
                  <a:schemeClr val="tx1"/>
                </a:solidFill>
              </a:rPr>
              <a:t>✦ if the student previously left school and then returned, demonstrates progress in courses in the first semester, making it possible to start a dual credit program in the second semester;</a:t>
            </a:r>
          </a:p>
          <a:p>
            <a:pPr marL="201168" lvl="1" indent="0">
              <a:buNone/>
            </a:pPr>
            <a:r>
              <a:rPr lang="en-CA" sz="2300" dirty="0">
                <a:solidFill>
                  <a:schemeClr val="tx1"/>
                </a:solidFill>
              </a:rPr>
              <a:t>✦ demonstrates progress, maturity, motivation, suitable interpersonal skills, and/or skills in activities outside the school setting. </a:t>
            </a:r>
          </a:p>
          <a:p>
            <a:pPr marL="201168" lvl="1" indent="0" algn="r">
              <a:buNone/>
            </a:pPr>
            <a:endParaRPr lang="en-CA" dirty="0">
              <a:solidFill>
                <a:schemeClr val="tx1"/>
              </a:solidFill>
            </a:endParaRPr>
          </a:p>
          <a:p>
            <a:pPr marL="201168" lvl="1" indent="0" algn="r">
              <a:buNone/>
            </a:pPr>
            <a:r>
              <a:rPr lang="en-CA" dirty="0">
                <a:solidFill>
                  <a:schemeClr val="tx1"/>
                </a:solidFill>
              </a:rPr>
              <a:t>(</a:t>
            </a:r>
            <a:r>
              <a:rPr lang="en-CA" i="1" dirty="0">
                <a:solidFill>
                  <a:schemeClr val="tx1"/>
                </a:solidFill>
              </a:rPr>
              <a:t>Dual Credit Programs: Program and Policy Requirements</a:t>
            </a:r>
            <a:r>
              <a:rPr lang="en-CA" dirty="0">
                <a:solidFill>
                  <a:schemeClr val="tx1"/>
                </a:solidFill>
              </a:rPr>
              <a:t>, 2020, p. 30)</a:t>
            </a:r>
          </a:p>
          <a:p>
            <a:pPr marL="0" indent="0">
              <a:buNone/>
            </a:pPr>
            <a:endParaRPr lang="en-CA" dirty="0"/>
          </a:p>
        </p:txBody>
      </p:sp>
      <p:sp>
        <p:nvSpPr>
          <p:cNvPr id="4" name="Footer Placeholder 3"/>
          <p:cNvSpPr>
            <a:spLocks noGrp="1"/>
          </p:cNvSpPr>
          <p:nvPr>
            <p:ph type="ftr" sz="quarter" idx="11"/>
          </p:nvPr>
        </p:nvSpPr>
        <p:spPr/>
        <p:txBody>
          <a:bodyPr/>
          <a:lstStyle/>
          <a:p>
            <a:r>
              <a:rPr lang="en-CA"/>
              <a:t>SCWI/IJECT - draft</a:t>
            </a:r>
            <a:endParaRPr lang="en-CA" dirty="0"/>
          </a:p>
        </p:txBody>
      </p:sp>
      <p:sp>
        <p:nvSpPr>
          <p:cNvPr id="5" name="Slide Number Placeholder 4"/>
          <p:cNvSpPr>
            <a:spLocks noGrp="1"/>
          </p:cNvSpPr>
          <p:nvPr>
            <p:ph type="sldNum" sz="quarter" idx="12"/>
          </p:nvPr>
        </p:nvSpPr>
        <p:spPr/>
        <p:txBody>
          <a:bodyPr/>
          <a:lstStyle/>
          <a:p>
            <a:fld id="{12BFBCA2-FBFA-4F5E-AE00-97E06176730A}" type="slidenum">
              <a:rPr lang="en-CA" smtClean="0"/>
              <a:pPr/>
              <a:t>8</a:t>
            </a:fld>
            <a:endParaRPr lang="en-CA" dirty="0"/>
          </a:p>
        </p:txBody>
      </p:sp>
    </p:spTree>
    <p:extLst>
      <p:ext uri="{BB962C8B-B14F-4D97-AF65-F5344CB8AC3E}">
        <p14:creationId xmlns:p14="http://schemas.microsoft.com/office/powerpoint/2010/main" val="3559883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10736954" y="350507"/>
            <a:ext cx="951058" cy="1322947"/>
          </a:xfrm>
          <a:prstGeom prst="rect">
            <a:avLst/>
          </a:prstGeom>
        </p:spPr>
      </p:pic>
      <p:sp>
        <p:nvSpPr>
          <p:cNvPr id="2" name="Title 1"/>
          <p:cNvSpPr>
            <a:spLocks noGrp="1"/>
          </p:cNvSpPr>
          <p:nvPr>
            <p:ph type="title"/>
          </p:nvPr>
        </p:nvSpPr>
        <p:spPr/>
        <p:txBody>
          <a:bodyPr>
            <a:normAutofit/>
          </a:bodyPr>
          <a:lstStyle/>
          <a:p>
            <a:r>
              <a:rPr lang="en-CA" b="1" dirty="0">
                <a:solidFill>
                  <a:schemeClr val="tx1"/>
                </a:solidFill>
              </a:rPr>
              <a:t>Evidence that a student has the </a:t>
            </a:r>
            <a:br>
              <a:rPr lang="en-CA" b="1" dirty="0">
                <a:solidFill>
                  <a:schemeClr val="tx1"/>
                </a:solidFill>
              </a:rPr>
            </a:br>
            <a:r>
              <a:rPr lang="en-CA" b="1" dirty="0">
                <a:solidFill>
                  <a:schemeClr val="tx1"/>
                </a:solidFill>
              </a:rPr>
              <a:t>potential to succeed (continued)</a:t>
            </a:r>
          </a:p>
        </p:txBody>
      </p:sp>
      <p:sp>
        <p:nvSpPr>
          <p:cNvPr id="3" name="Content Placeholder 2"/>
          <p:cNvSpPr>
            <a:spLocks noGrp="1"/>
          </p:cNvSpPr>
          <p:nvPr>
            <p:ph idx="1"/>
          </p:nvPr>
        </p:nvSpPr>
        <p:spPr>
          <a:xfrm>
            <a:off x="845127" y="2078182"/>
            <a:ext cx="11055084" cy="3964809"/>
          </a:xfrm>
        </p:spPr>
        <p:txBody>
          <a:bodyPr>
            <a:normAutofit/>
          </a:bodyPr>
          <a:lstStyle/>
          <a:p>
            <a:pPr>
              <a:spcBef>
                <a:spcPts val="600"/>
              </a:spcBef>
            </a:pPr>
            <a:r>
              <a:rPr lang="en-CA" sz="2400" dirty="0">
                <a:solidFill>
                  <a:schemeClr val="tx1"/>
                </a:solidFill>
              </a:rPr>
              <a:t>For success in dual credit college courses, the student should:</a:t>
            </a:r>
          </a:p>
          <a:p>
            <a:pPr>
              <a:spcBef>
                <a:spcPts val="600"/>
              </a:spcBef>
            </a:pPr>
            <a:r>
              <a:rPr lang="en-CA" sz="2400" dirty="0">
                <a:solidFill>
                  <a:schemeClr val="tx1"/>
                </a:solidFill>
              </a:rPr>
              <a:t>✦ have had some success in college preparation courses.</a:t>
            </a:r>
          </a:p>
          <a:p>
            <a:pPr>
              <a:spcBef>
                <a:spcPts val="600"/>
              </a:spcBef>
            </a:pPr>
            <a:endParaRPr lang="en-CA" sz="2400" dirty="0">
              <a:solidFill>
                <a:schemeClr val="tx1"/>
              </a:solidFill>
            </a:endParaRPr>
          </a:p>
          <a:p>
            <a:pPr>
              <a:spcBef>
                <a:spcPts val="600"/>
              </a:spcBef>
            </a:pPr>
            <a:r>
              <a:rPr lang="en-CA" sz="2400" dirty="0">
                <a:solidFill>
                  <a:schemeClr val="tx1"/>
                </a:solidFill>
              </a:rPr>
              <a:t>For success in Level 1 apprenticeship in-school programs, the student should:</a:t>
            </a:r>
          </a:p>
          <a:p>
            <a:pPr>
              <a:spcBef>
                <a:spcPts val="600"/>
              </a:spcBef>
            </a:pPr>
            <a:r>
              <a:rPr lang="en-CA" sz="2400" dirty="0">
                <a:solidFill>
                  <a:schemeClr val="tx1"/>
                </a:solidFill>
              </a:rPr>
              <a:t>✦ have a strong interest in a specific trade;</a:t>
            </a:r>
          </a:p>
          <a:p>
            <a:pPr>
              <a:spcBef>
                <a:spcPts val="600"/>
              </a:spcBef>
            </a:pPr>
            <a:r>
              <a:rPr lang="en-CA" sz="2400" dirty="0">
                <a:solidFill>
                  <a:schemeClr val="tx1"/>
                </a:solidFill>
              </a:rPr>
              <a:t>✦ have related work or volunteer experience;</a:t>
            </a:r>
          </a:p>
          <a:p>
            <a:pPr>
              <a:spcBef>
                <a:spcPts val="600"/>
              </a:spcBef>
            </a:pPr>
            <a:r>
              <a:rPr lang="en-CA" sz="2400" dirty="0">
                <a:solidFill>
                  <a:schemeClr val="tx1"/>
                </a:solidFill>
              </a:rPr>
              <a:t>✦ have had success in a cooperative education program.</a:t>
            </a:r>
          </a:p>
          <a:p>
            <a:pPr algn="r"/>
            <a:endParaRPr lang="en-CA" dirty="0">
              <a:solidFill>
                <a:schemeClr val="tx1"/>
              </a:solidFill>
            </a:endParaRPr>
          </a:p>
          <a:p>
            <a:pPr algn="r"/>
            <a:r>
              <a:rPr lang="en-CA" dirty="0">
                <a:solidFill>
                  <a:schemeClr val="tx1"/>
                </a:solidFill>
              </a:rPr>
              <a:t>(</a:t>
            </a:r>
            <a:r>
              <a:rPr lang="en-CA" i="1" dirty="0">
                <a:solidFill>
                  <a:schemeClr val="tx1"/>
                </a:solidFill>
              </a:rPr>
              <a:t>Dual Credit Programs: Program and Policy Requirements</a:t>
            </a:r>
            <a:r>
              <a:rPr lang="en-CA" dirty="0">
                <a:solidFill>
                  <a:schemeClr val="tx1"/>
                </a:solidFill>
              </a:rPr>
              <a:t>, 2020, p. 30)</a:t>
            </a:r>
          </a:p>
          <a:p>
            <a:pPr marL="0" indent="0">
              <a:buNone/>
            </a:pPr>
            <a:endParaRPr lang="en-CA" dirty="0"/>
          </a:p>
        </p:txBody>
      </p:sp>
      <p:sp>
        <p:nvSpPr>
          <p:cNvPr id="4" name="Footer Placeholder 3"/>
          <p:cNvSpPr>
            <a:spLocks noGrp="1"/>
          </p:cNvSpPr>
          <p:nvPr>
            <p:ph type="ftr" sz="quarter" idx="11"/>
          </p:nvPr>
        </p:nvSpPr>
        <p:spPr/>
        <p:txBody>
          <a:bodyPr/>
          <a:lstStyle/>
          <a:p>
            <a:r>
              <a:rPr lang="en-CA"/>
              <a:t>SCWI/IJECT - draft</a:t>
            </a:r>
            <a:endParaRPr lang="en-CA" dirty="0"/>
          </a:p>
        </p:txBody>
      </p:sp>
      <p:sp>
        <p:nvSpPr>
          <p:cNvPr id="5" name="Slide Number Placeholder 4"/>
          <p:cNvSpPr>
            <a:spLocks noGrp="1"/>
          </p:cNvSpPr>
          <p:nvPr>
            <p:ph type="sldNum" sz="quarter" idx="12"/>
          </p:nvPr>
        </p:nvSpPr>
        <p:spPr/>
        <p:txBody>
          <a:bodyPr/>
          <a:lstStyle/>
          <a:p>
            <a:fld id="{12BFBCA2-FBFA-4F5E-AE00-97E06176730A}" type="slidenum">
              <a:rPr lang="en-CA" smtClean="0"/>
              <a:pPr/>
              <a:t>9</a:t>
            </a:fld>
            <a:endParaRPr lang="en-CA" dirty="0"/>
          </a:p>
        </p:txBody>
      </p:sp>
    </p:spTree>
    <p:extLst>
      <p:ext uri="{BB962C8B-B14F-4D97-AF65-F5344CB8AC3E}">
        <p14:creationId xmlns:p14="http://schemas.microsoft.com/office/powerpoint/2010/main" val="289739218"/>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1_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0</TotalTime>
  <Words>1940</Words>
  <Application>Microsoft Macintosh PowerPoint</Application>
  <PresentationFormat>Widescreen</PresentationFormat>
  <Paragraphs>205</Paragraphs>
  <Slides>21</Slides>
  <Notes>21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21</vt:i4>
      </vt:variant>
    </vt:vector>
  </HeadingPairs>
  <TitlesOfParts>
    <vt:vector size="27" baseType="lpstr">
      <vt:lpstr>Arial</vt:lpstr>
      <vt:lpstr>Calibri</vt:lpstr>
      <vt:lpstr>Calibri Light</vt:lpstr>
      <vt:lpstr>Wingdings</vt:lpstr>
      <vt:lpstr>Retrospect</vt:lpstr>
      <vt:lpstr>1_Retrospect</vt:lpstr>
      <vt:lpstr>SCWI Program Fidelity  </vt:lpstr>
      <vt:lpstr>Key Messages</vt:lpstr>
      <vt:lpstr>Preface: Dual Credit Programs</vt:lpstr>
      <vt:lpstr>Three Categories of Eligible Students</vt:lpstr>
      <vt:lpstr>1.1 The Focus of Dual Credit Programs</vt:lpstr>
      <vt:lpstr>Students Who Are Disengaged and Who Are Not Reaching Their Full Academic Potential </vt:lpstr>
      <vt:lpstr>Evidence that a student has the  potential to succeed</vt:lpstr>
      <vt:lpstr>Evidence that a student has the  potential to succeed (continued)</vt:lpstr>
      <vt:lpstr>Evidence that a student has the  potential to succeed (continued)</vt:lpstr>
      <vt:lpstr>Evidence that a student is disengaged</vt:lpstr>
      <vt:lpstr>Evidence that a student is not reaching their full academic potential </vt:lpstr>
      <vt:lpstr>Adult Dual Credits (ADCs)</vt:lpstr>
      <vt:lpstr>Adult Dual Credits</vt:lpstr>
      <vt:lpstr>Approved Program Enrolment by target group 2022-23</vt:lpstr>
      <vt:lpstr>Appendix: Selection Criteria for  Admission to Dual Credit Programs</vt:lpstr>
      <vt:lpstr>Students in a School Within a College Program</vt:lpstr>
      <vt:lpstr>Adult Dual Credit Students</vt:lpstr>
      <vt:lpstr>Dual Credit Students  who Apply to College</vt:lpstr>
      <vt:lpstr>Dual Credit Program  Delivery Approaches</vt:lpstr>
      <vt:lpstr>Guidelines for Developing Dual Credit Program Proposals</vt:lpstr>
      <vt:lpstr>Wrap Around SWAC and Wrap Around ADC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cp:lastPrinted>2022-09-21T16:30:48Z</cp:lastPrinted>
  <dcterms:created xsi:type="dcterms:W3CDTF">2022-08-27T21:33:48Z</dcterms:created>
  <dcterms:modified xsi:type="dcterms:W3CDTF">2022-09-21T16:31:08Z</dcterms:modified>
</cp:coreProperties>
</file>