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1663" r:id="rId5"/>
    <p:sldId id="1547" r:id="rId6"/>
    <p:sldId id="1697" r:id="rId7"/>
    <p:sldId id="1704" r:id="rId8"/>
    <p:sldId id="1708" r:id="rId9"/>
    <p:sldId id="1696" r:id="rId10"/>
    <p:sldId id="1705" r:id="rId11"/>
    <p:sldId id="159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7" autoAdjust="0"/>
    <p:restoredTop sz="94687"/>
  </p:normalViewPr>
  <p:slideViewPr>
    <p:cSldViewPr snapToGrid="0">
      <p:cViewPr varScale="1">
        <p:scale>
          <a:sx n="112" d="100"/>
          <a:sy n="112" d="100"/>
        </p:scale>
        <p:origin x="6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1C0EC8-CC67-4222-B806-A90034DAA4E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6774416-3A41-4BBC-8E5E-6E99C067F192}">
      <dgm:prSet/>
      <dgm:spPr/>
      <dgm:t>
        <a:bodyPr/>
        <a:lstStyle/>
        <a:p>
          <a:r>
            <a:rPr lang="en-US" dirty="0"/>
            <a:t>Thank you for returning funds and adjusting transportation in Cycle 2</a:t>
          </a:r>
        </a:p>
      </dgm:t>
    </dgm:pt>
    <dgm:pt modelId="{0891E056-0023-4114-9B07-68AD7BB81635}" type="parTrans" cxnId="{7D542928-A25C-4F1A-A82E-D0186A11BA25}">
      <dgm:prSet/>
      <dgm:spPr/>
      <dgm:t>
        <a:bodyPr/>
        <a:lstStyle/>
        <a:p>
          <a:endParaRPr lang="en-US"/>
        </a:p>
      </dgm:t>
    </dgm:pt>
    <dgm:pt modelId="{438E5BF8-CFAB-472C-99EB-9486BE464C8F}" type="sibTrans" cxnId="{7D542928-A25C-4F1A-A82E-D0186A11BA25}">
      <dgm:prSet/>
      <dgm:spPr/>
      <dgm:t>
        <a:bodyPr/>
        <a:lstStyle/>
        <a:p>
          <a:endParaRPr lang="en-US"/>
        </a:p>
      </dgm:t>
    </dgm:pt>
    <dgm:pt modelId="{97577B7B-68FD-42EA-A132-C72BFB753286}">
      <dgm:prSet/>
      <dgm:spPr/>
      <dgm:t>
        <a:bodyPr/>
        <a:lstStyle/>
        <a:p>
          <a:r>
            <a:rPr lang="en-US" dirty="0"/>
            <a:t>Semester 2 approvals in EDCS are tentative; contract change letters reflect this</a:t>
          </a:r>
        </a:p>
      </dgm:t>
    </dgm:pt>
    <dgm:pt modelId="{C37EEC3F-EE5B-4620-86F7-4AF434F45272}" type="parTrans" cxnId="{B56BFB28-EFC0-4385-A0FE-B47616E1C7F3}">
      <dgm:prSet/>
      <dgm:spPr/>
      <dgm:t>
        <a:bodyPr/>
        <a:lstStyle/>
        <a:p>
          <a:endParaRPr lang="en-US"/>
        </a:p>
      </dgm:t>
    </dgm:pt>
    <dgm:pt modelId="{531184AC-3938-4D70-A845-4961B3F6E2C1}" type="sibTrans" cxnId="{B56BFB28-EFC0-4385-A0FE-B47616E1C7F3}">
      <dgm:prSet/>
      <dgm:spPr/>
      <dgm:t>
        <a:bodyPr/>
        <a:lstStyle/>
        <a:p>
          <a:endParaRPr lang="en-US"/>
        </a:p>
      </dgm:t>
    </dgm:pt>
    <dgm:pt modelId="{A065C1B2-AB0A-4DC2-A2B4-22AC0C558E30}">
      <dgm:prSet/>
      <dgm:spPr/>
      <dgm:t>
        <a:bodyPr/>
        <a:lstStyle/>
        <a:p>
          <a:r>
            <a:rPr lang="en-US" dirty="0"/>
            <a:t>Semester 1 programming approved in EDCS will not be affected </a:t>
          </a:r>
        </a:p>
      </dgm:t>
    </dgm:pt>
    <dgm:pt modelId="{436E44EA-1A98-4526-A689-BB7947A97FED}" type="parTrans" cxnId="{17002370-5F3D-49B5-A1EE-4817032ED2B4}">
      <dgm:prSet/>
      <dgm:spPr/>
      <dgm:t>
        <a:bodyPr/>
        <a:lstStyle/>
        <a:p>
          <a:endParaRPr lang="en-US"/>
        </a:p>
      </dgm:t>
    </dgm:pt>
    <dgm:pt modelId="{56FEBB02-BAA5-4ACA-A203-3FC06769474A}" type="sibTrans" cxnId="{17002370-5F3D-49B5-A1EE-4817032ED2B4}">
      <dgm:prSet/>
      <dgm:spPr/>
      <dgm:t>
        <a:bodyPr/>
        <a:lstStyle/>
        <a:p>
          <a:endParaRPr lang="en-US"/>
        </a:p>
      </dgm:t>
    </dgm:pt>
    <dgm:pt modelId="{62D481D7-131C-4DE7-9F2E-2D8CDCE7282E}">
      <dgm:prSet/>
      <dgm:spPr/>
      <dgm:t>
        <a:bodyPr/>
        <a:lstStyle/>
        <a:p>
          <a:r>
            <a:rPr lang="en-US" dirty="0"/>
            <a:t>All RPTs will need to make adjustments so we come within the SCWI budget for Cycle 3</a:t>
          </a:r>
        </a:p>
      </dgm:t>
    </dgm:pt>
    <dgm:pt modelId="{EF6D0B6C-7876-4C6D-83C1-12852D7A1393}" type="parTrans" cxnId="{AB208D67-5900-4BF1-9C2C-4794471EBC99}">
      <dgm:prSet/>
      <dgm:spPr/>
      <dgm:t>
        <a:bodyPr/>
        <a:lstStyle/>
        <a:p>
          <a:endParaRPr lang="en-US"/>
        </a:p>
      </dgm:t>
    </dgm:pt>
    <dgm:pt modelId="{B6928275-F235-474B-B88B-256DB46EB2E2}" type="sibTrans" cxnId="{AB208D67-5900-4BF1-9C2C-4794471EBC99}">
      <dgm:prSet/>
      <dgm:spPr/>
      <dgm:t>
        <a:bodyPr/>
        <a:lstStyle/>
        <a:p>
          <a:endParaRPr lang="en-US"/>
        </a:p>
      </dgm:t>
    </dgm:pt>
    <dgm:pt modelId="{131708B7-5E43-4780-932F-83ED09FDED5A}">
      <dgm:prSet/>
      <dgm:spPr/>
      <dgm:t>
        <a:bodyPr/>
        <a:lstStyle/>
        <a:p>
          <a:r>
            <a:rPr lang="en-US" dirty="0"/>
            <a:t>However, current allocations are projected to exceed funding by ~$3 million</a:t>
          </a:r>
        </a:p>
      </dgm:t>
    </dgm:pt>
    <dgm:pt modelId="{F4DDB465-1491-413E-9131-1428A1860036}" type="parTrans" cxnId="{C9134A8F-554C-4E8F-9683-BBB178882BCF}">
      <dgm:prSet/>
      <dgm:spPr/>
      <dgm:t>
        <a:bodyPr/>
        <a:lstStyle/>
        <a:p>
          <a:endParaRPr lang="en-CA"/>
        </a:p>
      </dgm:t>
    </dgm:pt>
    <dgm:pt modelId="{40E44AC2-91B9-474E-9FB0-FD93917E81D9}" type="sibTrans" cxnId="{C9134A8F-554C-4E8F-9683-BBB178882BCF}">
      <dgm:prSet/>
      <dgm:spPr/>
      <dgm:t>
        <a:bodyPr/>
        <a:lstStyle/>
        <a:p>
          <a:endParaRPr lang="en-CA"/>
        </a:p>
      </dgm:t>
    </dgm:pt>
    <dgm:pt modelId="{A266E88E-DD70-4843-BBB5-953BC06A1B42}" type="pres">
      <dgm:prSet presAssocID="{871C0EC8-CC67-4222-B806-A90034DAA4E6}" presName="vert0" presStyleCnt="0">
        <dgm:presLayoutVars>
          <dgm:dir/>
          <dgm:animOne val="branch"/>
          <dgm:animLvl val="lvl"/>
        </dgm:presLayoutVars>
      </dgm:prSet>
      <dgm:spPr/>
    </dgm:pt>
    <dgm:pt modelId="{DAC7B6D9-D909-4262-AEA9-CDDAC4680DA2}" type="pres">
      <dgm:prSet presAssocID="{46774416-3A41-4BBC-8E5E-6E99C067F192}" presName="thickLine" presStyleLbl="alignNode1" presStyleIdx="0" presStyleCnt="5"/>
      <dgm:spPr/>
    </dgm:pt>
    <dgm:pt modelId="{5023683A-9F22-493E-947E-D1BEF7AE1168}" type="pres">
      <dgm:prSet presAssocID="{46774416-3A41-4BBC-8E5E-6E99C067F192}" presName="horz1" presStyleCnt="0"/>
      <dgm:spPr/>
    </dgm:pt>
    <dgm:pt modelId="{C7E40383-DD22-4DF7-AB61-BE49F13B8FD2}" type="pres">
      <dgm:prSet presAssocID="{46774416-3A41-4BBC-8E5E-6E99C067F192}" presName="tx1" presStyleLbl="revTx" presStyleIdx="0" presStyleCnt="5"/>
      <dgm:spPr/>
    </dgm:pt>
    <dgm:pt modelId="{ACF764AF-792A-4C19-8C36-BDDC19FFC2E7}" type="pres">
      <dgm:prSet presAssocID="{46774416-3A41-4BBC-8E5E-6E99C067F192}" presName="vert1" presStyleCnt="0"/>
      <dgm:spPr/>
    </dgm:pt>
    <dgm:pt modelId="{D4E96CAA-B379-4009-BE75-5508A39E39F2}" type="pres">
      <dgm:prSet presAssocID="{131708B7-5E43-4780-932F-83ED09FDED5A}" presName="thickLine" presStyleLbl="alignNode1" presStyleIdx="1" presStyleCnt="5"/>
      <dgm:spPr/>
    </dgm:pt>
    <dgm:pt modelId="{DB181DDB-F9D6-482A-90AE-BCE135569B27}" type="pres">
      <dgm:prSet presAssocID="{131708B7-5E43-4780-932F-83ED09FDED5A}" presName="horz1" presStyleCnt="0"/>
      <dgm:spPr/>
    </dgm:pt>
    <dgm:pt modelId="{8D3BEF20-5D5F-4CB0-A54A-9FF84DAF279C}" type="pres">
      <dgm:prSet presAssocID="{131708B7-5E43-4780-932F-83ED09FDED5A}" presName="tx1" presStyleLbl="revTx" presStyleIdx="1" presStyleCnt="5"/>
      <dgm:spPr/>
    </dgm:pt>
    <dgm:pt modelId="{735C86EE-D3D7-4AF4-913E-0816BC6BF956}" type="pres">
      <dgm:prSet presAssocID="{131708B7-5E43-4780-932F-83ED09FDED5A}" presName="vert1" presStyleCnt="0"/>
      <dgm:spPr/>
    </dgm:pt>
    <dgm:pt modelId="{01CAA9C8-5F02-4C0E-9694-BF29511A8F9C}" type="pres">
      <dgm:prSet presAssocID="{97577B7B-68FD-42EA-A132-C72BFB753286}" presName="thickLine" presStyleLbl="alignNode1" presStyleIdx="2" presStyleCnt="5"/>
      <dgm:spPr/>
    </dgm:pt>
    <dgm:pt modelId="{CAEB8F1F-65BA-4819-8B98-7E7265D8AF32}" type="pres">
      <dgm:prSet presAssocID="{97577B7B-68FD-42EA-A132-C72BFB753286}" presName="horz1" presStyleCnt="0"/>
      <dgm:spPr/>
    </dgm:pt>
    <dgm:pt modelId="{9D3FB089-2EC5-4A93-AA5C-E842F8F9037E}" type="pres">
      <dgm:prSet presAssocID="{97577B7B-68FD-42EA-A132-C72BFB753286}" presName="tx1" presStyleLbl="revTx" presStyleIdx="2" presStyleCnt="5"/>
      <dgm:spPr/>
    </dgm:pt>
    <dgm:pt modelId="{D6FB4BB9-2322-4CD4-A13D-AAD7397D4D2A}" type="pres">
      <dgm:prSet presAssocID="{97577B7B-68FD-42EA-A132-C72BFB753286}" presName="vert1" presStyleCnt="0"/>
      <dgm:spPr/>
    </dgm:pt>
    <dgm:pt modelId="{6381019B-BC2F-44C2-8097-57E8DE6F3BB2}" type="pres">
      <dgm:prSet presAssocID="{A065C1B2-AB0A-4DC2-A2B4-22AC0C558E30}" presName="thickLine" presStyleLbl="alignNode1" presStyleIdx="3" presStyleCnt="5"/>
      <dgm:spPr/>
    </dgm:pt>
    <dgm:pt modelId="{E719A25D-0F16-4C5D-99ED-4006A56049A8}" type="pres">
      <dgm:prSet presAssocID="{A065C1B2-AB0A-4DC2-A2B4-22AC0C558E30}" presName="horz1" presStyleCnt="0"/>
      <dgm:spPr/>
    </dgm:pt>
    <dgm:pt modelId="{21A918AA-C140-4316-8F11-1AE30C3C15B6}" type="pres">
      <dgm:prSet presAssocID="{A065C1B2-AB0A-4DC2-A2B4-22AC0C558E30}" presName="tx1" presStyleLbl="revTx" presStyleIdx="3" presStyleCnt="5"/>
      <dgm:spPr/>
    </dgm:pt>
    <dgm:pt modelId="{F0BC4C8D-06DC-4EC8-ADE5-899AE1F3B229}" type="pres">
      <dgm:prSet presAssocID="{A065C1B2-AB0A-4DC2-A2B4-22AC0C558E30}" presName="vert1" presStyleCnt="0"/>
      <dgm:spPr/>
    </dgm:pt>
    <dgm:pt modelId="{CB80DFDA-E8B3-42EB-A59F-7B89884A1266}" type="pres">
      <dgm:prSet presAssocID="{62D481D7-131C-4DE7-9F2E-2D8CDCE7282E}" presName="thickLine" presStyleLbl="alignNode1" presStyleIdx="4" presStyleCnt="5"/>
      <dgm:spPr/>
    </dgm:pt>
    <dgm:pt modelId="{E5EEAB18-45AD-4BE1-8566-3C8E8B88E06C}" type="pres">
      <dgm:prSet presAssocID="{62D481D7-131C-4DE7-9F2E-2D8CDCE7282E}" presName="horz1" presStyleCnt="0"/>
      <dgm:spPr/>
    </dgm:pt>
    <dgm:pt modelId="{6FA03236-93C1-4F15-9749-DB4F261CD765}" type="pres">
      <dgm:prSet presAssocID="{62D481D7-131C-4DE7-9F2E-2D8CDCE7282E}" presName="tx1" presStyleLbl="revTx" presStyleIdx="4" presStyleCnt="5"/>
      <dgm:spPr/>
    </dgm:pt>
    <dgm:pt modelId="{85D93700-A71D-48A8-A29F-3989B5B7EA0C}" type="pres">
      <dgm:prSet presAssocID="{62D481D7-131C-4DE7-9F2E-2D8CDCE7282E}" presName="vert1" presStyleCnt="0"/>
      <dgm:spPr/>
    </dgm:pt>
  </dgm:ptLst>
  <dgm:cxnLst>
    <dgm:cxn modelId="{5B267009-E543-4B45-B8D4-5CC727CD9369}" type="presOf" srcId="{871C0EC8-CC67-4222-B806-A90034DAA4E6}" destId="{A266E88E-DD70-4843-BBB5-953BC06A1B42}" srcOrd="0" destOrd="0" presId="urn:microsoft.com/office/officeart/2008/layout/LinedList"/>
    <dgm:cxn modelId="{6E2D410E-6576-4830-855B-2DEB54D9E154}" type="presOf" srcId="{62D481D7-131C-4DE7-9F2E-2D8CDCE7282E}" destId="{6FA03236-93C1-4F15-9749-DB4F261CD765}" srcOrd="0" destOrd="0" presId="urn:microsoft.com/office/officeart/2008/layout/LinedList"/>
    <dgm:cxn modelId="{7D542928-A25C-4F1A-A82E-D0186A11BA25}" srcId="{871C0EC8-CC67-4222-B806-A90034DAA4E6}" destId="{46774416-3A41-4BBC-8E5E-6E99C067F192}" srcOrd="0" destOrd="0" parTransId="{0891E056-0023-4114-9B07-68AD7BB81635}" sibTransId="{438E5BF8-CFAB-472C-99EB-9486BE464C8F}"/>
    <dgm:cxn modelId="{B56BFB28-EFC0-4385-A0FE-B47616E1C7F3}" srcId="{871C0EC8-CC67-4222-B806-A90034DAA4E6}" destId="{97577B7B-68FD-42EA-A132-C72BFB753286}" srcOrd="2" destOrd="0" parTransId="{C37EEC3F-EE5B-4620-86F7-4AF434F45272}" sibTransId="{531184AC-3938-4D70-A845-4961B3F6E2C1}"/>
    <dgm:cxn modelId="{C55EF24E-2FA6-4E25-98CC-CBA0CAE09BB6}" type="presOf" srcId="{46774416-3A41-4BBC-8E5E-6E99C067F192}" destId="{C7E40383-DD22-4DF7-AB61-BE49F13B8FD2}" srcOrd="0" destOrd="0" presId="urn:microsoft.com/office/officeart/2008/layout/LinedList"/>
    <dgm:cxn modelId="{AB208D67-5900-4BF1-9C2C-4794471EBC99}" srcId="{871C0EC8-CC67-4222-B806-A90034DAA4E6}" destId="{62D481D7-131C-4DE7-9F2E-2D8CDCE7282E}" srcOrd="4" destOrd="0" parTransId="{EF6D0B6C-7876-4C6D-83C1-12852D7A1393}" sibTransId="{B6928275-F235-474B-B88B-256DB46EB2E2}"/>
    <dgm:cxn modelId="{17002370-5F3D-49B5-A1EE-4817032ED2B4}" srcId="{871C0EC8-CC67-4222-B806-A90034DAA4E6}" destId="{A065C1B2-AB0A-4DC2-A2B4-22AC0C558E30}" srcOrd="3" destOrd="0" parTransId="{436E44EA-1A98-4526-A689-BB7947A97FED}" sibTransId="{56FEBB02-BAA5-4ACA-A203-3FC06769474A}"/>
    <dgm:cxn modelId="{C9134A8F-554C-4E8F-9683-BBB178882BCF}" srcId="{871C0EC8-CC67-4222-B806-A90034DAA4E6}" destId="{131708B7-5E43-4780-932F-83ED09FDED5A}" srcOrd="1" destOrd="0" parTransId="{F4DDB465-1491-413E-9131-1428A1860036}" sibTransId="{40E44AC2-91B9-474E-9FB0-FD93917E81D9}"/>
    <dgm:cxn modelId="{95470CCC-2F51-46DD-8E55-47B6F0BC76F1}" type="presOf" srcId="{131708B7-5E43-4780-932F-83ED09FDED5A}" destId="{8D3BEF20-5D5F-4CB0-A54A-9FF84DAF279C}" srcOrd="0" destOrd="0" presId="urn:microsoft.com/office/officeart/2008/layout/LinedList"/>
    <dgm:cxn modelId="{066E3FDD-5662-49A0-AE60-D77E86435FD8}" type="presOf" srcId="{97577B7B-68FD-42EA-A132-C72BFB753286}" destId="{9D3FB089-2EC5-4A93-AA5C-E842F8F9037E}" srcOrd="0" destOrd="0" presId="urn:microsoft.com/office/officeart/2008/layout/LinedList"/>
    <dgm:cxn modelId="{970CDFF2-3D1A-4111-AD1B-4A48AD8C02C8}" type="presOf" srcId="{A065C1B2-AB0A-4DC2-A2B4-22AC0C558E30}" destId="{21A918AA-C140-4316-8F11-1AE30C3C15B6}" srcOrd="0" destOrd="0" presId="urn:microsoft.com/office/officeart/2008/layout/LinedList"/>
    <dgm:cxn modelId="{AA2DAF87-88C2-4D45-96B2-17F7F7073449}" type="presParOf" srcId="{A266E88E-DD70-4843-BBB5-953BC06A1B42}" destId="{DAC7B6D9-D909-4262-AEA9-CDDAC4680DA2}" srcOrd="0" destOrd="0" presId="urn:microsoft.com/office/officeart/2008/layout/LinedList"/>
    <dgm:cxn modelId="{0C29FB8F-5979-4B79-9585-4F7E7CC885E3}" type="presParOf" srcId="{A266E88E-DD70-4843-BBB5-953BC06A1B42}" destId="{5023683A-9F22-493E-947E-D1BEF7AE1168}" srcOrd="1" destOrd="0" presId="urn:microsoft.com/office/officeart/2008/layout/LinedList"/>
    <dgm:cxn modelId="{898A4506-9490-49BA-87BC-274E73AC055F}" type="presParOf" srcId="{5023683A-9F22-493E-947E-D1BEF7AE1168}" destId="{C7E40383-DD22-4DF7-AB61-BE49F13B8FD2}" srcOrd="0" destOrd="0" presId="urn:microsoft.com/office/officeart/2008/layout/LinedList"/>
    <dgm:cxn modelId="{57A56AE1-96FE-4393-A83F-933C5E71DCAB}" type="presParOf" srcId="{5023683A-9F22-493E-947E-D1BEF7AE1168}" destId="{ACF764AF-792A-4C19-8C36-BDDC19FFC2E7}" srcOrd="1" destOrd="0" presId="urn:microsoft.com/office/officeart/2008/layout/LinedList"/>
    <dgm:cxn modelId="{A476711E-9539-4BEC-92F6-1346A64FF9F0}" type="presParOf" srcId="{A266E88E-DD70-4843-BBB5-953BC06A1B42}" destId="{D4E96CAA-B379-4009-BE75-5508A39E39F2}" srcOrd="2" destOrd="0" presId="urn:microsoft.com/office/officeart/2008/layout/LinedList"/>
    <dgm:cxn modelId="{1F775335-2931-4874-A9B5-BD685C88389E}" type="presParOf" srcId="{A266E88E-DD70-4843-BBB5-953BC06A1B42}" destId="{DB181DDB-F9D6-482A-90AE-BCE135569B27}" srcOrd="3" destOrd="0" presId="urn:microsoft.com/office/officeart/2008/layout/LinedList"/>
    <dgm:cxn modelId="{8046683A-2B9A-4CAB-950A-967F35DF8803}" type="presParOf" srcId="{DB181DDB-F9D6-482A-90AE-BCE135569B27}" destId="{8D3BEF20-5D5F-4CB0-A54A-9FF84DAF279C}" srcOrd="0" destOrd="0" presId="urn:microsoft.com/office/officeart/2008/layout/LinedList"/>
    <dgm:cxn modelId="{E56DA62B-CE35-41F1-BE66-2A7A901D3037}" type="presParOf" srcId="{DB181DDB-F9D6-482A-90AE-BCE135569B27}" destId="{735C86EE-D3D7-4AF4-913E-0816BC6BF956}" srcOrd="1" destOrd="0" presId="urn:microsoft.com/office/officeart/2008/layout/LinedList"/>
    <dgm:cxn modelId="{FD71B182-AA57-4623-A4C1-EA06C523A046}" type="presParOf" srcId="{A266E88E-DD70-4843-BBB5-953BC06A1B42}" destId="{01CAA9C8-5F02-4C0E-9694-BF29511A8F9C}" srcOrd="4" destOrd="0" presId="urn:microsoft.com/office/officeart/2008/layout/LinedList"/>
    <dgm:cxn modelId="{CBF8692B-9C4B-4B25-8B01-9693F1D9A6EF}" type="presParOf" srcId="{A266E88E-DD70-4843-BBB5-953BC06A1B42}" destId="{CAEB8F1F-65BA-4819-8B98-7E7265D8AF32}" srcOrd="5" destOrd="0" presId="urn:microsoft.com/office/officeart/2008/layout/LinedList"/>
    <dgm:cxn modelId="{3CFEAC17-78F8-4D1D-A116-83487E63E1D1}" type="presParOf" srcId="{CAEB8F1F-65BA-4819-8B98-7E7265D8AF32}" destId="{9D3FB089-2EC5-4A93-AA5C-E842F8F9037E}" srcOrd="0" destOrd="0" presId="urn:microsoft.com/office/officeart/2008/layout/LinedList"/>
    <dgm:cxn modelId="{5996E31B-90FF-4F04-AD85-68C7FC6B3FF0}" type="presParOf" srcId="{CAEB8F1F-65BA-4819-8B98-7E7265D8AF32}" destId="{D6FB4BB9-2322-4CD4-A13D-AAD7397D4D2A}" srcOrd="1" destOrd="0" presId="urn:microsoft.com/office/officeart/2008/layout/LinedList"/>
    <dgm:cxn modelId="{BC6C9929-A4E2-4A8B-994A-DB91A3E74DCD}" type="presParOf" srcId="{A266E88E-DD70-4843-BBB5-953BC06A1B42}" destId="{6381019B-BC2F-44C2-8097-57E8DE6F3BB2}" srcOrd="6" destOrd="0" presId="urn:microsoft.com/office/officeart/2008/layout/LinedList"/>
    <dgm:cxn modelId="{BFF44DCE-C79C-4E8F-AAE5-D4BCD4B0AA76}" type="presParOf" srcId="{A266E88E-DD70-4843-BBB5-953BC06A1B42}" destId="{E719A25D-0F16-4C5D-99ED-4006A56049A8}" srcOrd="7" destOrd="0" presId="urn:microsoft.com/office/officeart/2008/layout/LinedList"/>
    <dgm:cxn modelId="{CEB3F3A0-1E97-43EC-AD57-EA9A53412181}" type="presParOf" srcId="{E719A25D-0F16-4C5D-99ED-4006A56049A8}" destId="{21A918AA-C140-4316-8F11-1AE30C3C15B6}" srcOrd="0" destOrd="0" presId="urn:microsoft.com/office/officeart/2008/layout/LinedList"/>
    <dgm:cxn modelId="{7DADA4D4-32BC-42ED-B35B-CCA00391AEEF}" type="presParOf" srcId="{E719A25D-0F16-4C5D-99ED-4006A56049A8}" destId="{F0BC4C8D-06DC-4EC8-ADE5-899AE1F3B229}" srcOrd="1" destOrd="0" presId="urn:microsoft.com/office/officeart/2008/layout/LinedList"/>
    <dgm:cxn modelId="{CDAC70BD-2371-474F-9401-78E9CBA6F050}" type="presParOf" srcId="{A266E88E-DD70-4843-BBB5-953BC06A1B42}" destId="{CB80DFDA-E8B3-42EB-A59F-7B89884A1266}" srcOrd="8" destOrd="0" presId="urn:microsoft.com/office/officeart/2008/layout/LinedList"/>
    <dgm:cxn modelId="{4E81A86D-15EA-444D-BBD9-DBE86C27209A}" type="presParOf" srcId="{A266E88E-DD70-4843-BBB5-953BC06A1B42}" destId="{E5EEAB18-45AD-4BE1-8566-3C8E8B88E06C}" srcOrd="9" destOrd="0" presId="urn:microsoft.com/office/officeart/2008/layout/LinedList"/>
    <dgm:cxn modelId="{5E57C05C-29B7-4D7D-8146-F8512BEE89E2}" type="presParOf" srcId="{E5EEAB18-45AD-4BE1-8566-3C8E8B88E06C}" destId="{6FA03236-93C1-4F15-9749-DB4F261CD765}" srcOrd="0" destOrd="0" presId="urn:microsoft.com/office/officeart/2008/layout/LinedList"/>
    <dgm:cxn modelId="{68E6F087-9961-45E8-B8EB-2181AEA57324}" type="presParOf" srcId="{E5EEAB18-45AD-4BE1-8566-3C8E8B88E06C}" destId="{85D93700-A71D-48A8-A29F-3989B5B7EA0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C7B6D9-D909-4262-AEA9-CDDAC4680DA2}">
      <dsp:nvSpPr>
        <dsp:cNvPr id="0" name=""/>
        <dsp:cNvSpPr/>
      </dsp:nvSpPr>
      <dsp:spPr>
        <a:xfrm>
          <a:off x="0" y="689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E40383-DD22-4DF7-AB61-BE49F13B8FD2}">
      <dsp:nvSpPr>
        <dsp:cNvPr id="0" name=""/>
        <dsp:cNvSpPr/>
      </dsp:nvSpPr>
      <dsp:spPr>
        <a:xfrm>
          <a:off x="0" y="68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Thank you for returning funds and adjusting transportation in Cycle 2</a:t>
          </a:r>
        </a:p>
      </dsp:txBody>
      <dsp:txXfrm>
        <a:off x="0" y="689"/>
        <a:ext cx="6797675" cy="1129706"/>
      </dsp:txXfrm>
    </dsp:sp>
    <dsp:sp modelId="{D4E96CAA-B379-4009-BE75-5508A39E39F2}">
      <dsp:nvSpPr>
        <dsp:cNvPr id="0" name=""/>
        <dsp:cNvSpPr/>
      </dsp:nvSpPr>
      <dsp:spPr>
        <a:xfrm>
          <a:off x="0" y="1130396"/>
          <a:ext cx="6797675" cy="0"/>
        </a:xfrm>
        <a:prstGeom prst="line">
          <a:avLst/>
        </a:prstGeom>
        <a:solidFill>
          <a:schemeClr val="accent2">
            <a:hueOff val="810023"/>
            <a:satOff val="113"/>
            <a:lumOff val="98"/>
            <a:alphaOff val="0"/>
          </a:schemeClr>
        </a:solidFill>
        <a:ln w="15875" cap="flat" cmpd="sng" algn="ctr">
          <a:solidFill>
            <a:schemeClr val="accent2">
              <a:hueOff val="810023"/>
              <a:satOff val="113"/>
              <a:lumOff val="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3BEF20-5D5F-4CB0-A54A-9FF84DAF279C}">
      <dsp:nvSpPr>
        <dsp:cNvPr id="0" name=""/>
        <dsp:cNvSpPr/>
      </dsp:nvSpPr>
      <dsp:spPr>
        <a:xfrm>
          <a:off x="0" y="1130396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However, current allocations are projected to exceed funding by ~$3 million</a:t>
          </a:r>
        </a:p>
      </dsp:txBody>
      <dsp:txXfrm>
        <a:off x="0" y="1130396"/>
        <a:ext cx="6797675" cy="1129706"/>
      </dsp:txXfrm>
    </dsp:sp>
    <dsp:sp modelId="{01CAA9C8-5F02-4C0E-9694-BF29511A8F9C}">
      <dsp:nvSpPr>
        <dsp:cNvPr id="0" name=""/>
        <dsp:cNvSpPr/>
      </dsp:nvSpPr>
      <dsp:spPr>
        <a:xfrm>
          <a:off x="0" y="2260102"/>
          <a:ext cx="6797675" cy="0"/>
        </a:xfrm>
        <a:prstGeom prst="line">
          <a:avLst/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 w="15875" cap="flat" cmpd="sng" algn="ctr">
          <a:solidFill>
            <a:schemeClr val="accent2">
              <a:hueOff val="1620045"/>
              <a:satOff val="225"/>
              <a:lumOff val="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FB089-2EC5-4A93-AA5C-E842F8F9037E}">
      <dsp:nvSpPr>
        <dsp:cNvPr id="0" name=""/>
        <dsp:cNvSpPr/>
      </dsp:nvSpPr>
      <dsp:spPr>
        <a:xfrm>
          <a:off x="0" y="2260102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Semester 2 approvals in EDCS are tentative; contract change letters reflect this</a:t>
          </a:r>
        </a:p>
      </dsp:txBody>
      <dsp:txXfrm>
        <a:off x="0" y="2260102"/>
        <a:ext cx="6797675" cy="1129706"/>
      </dsp:txXfrm>
    </dsp:sp>
    <dsp:sp modelId="{6381019B-BC2F-44C2-8097-57E8DE6F3BB2}">
      <dsp:nvSpPr>
        <dsp:cNvPr id="0" name=""/>
        <dsp:cNvSpPr/>
      </dsp:nvSpPr>
      <dsp:spPr>
        <a:xfrm>
          <a:off x="0" y="3389809"/>
          <a:ext cx="6797675" cy="0"/>
        </a:xfrm>
        <a:prstGeom prst="line">
          <a:avLst/>
        </a:prstGeom>
        <a:solidFill>
          <a:schemeClr val="accent2">
            <a:hueOff val="2430068"/>
            <a:satOff val="338"/>
            <a:lumOff val="294"/>
            <a:alphaOff val="0"/>
          </a:schemeClr>
        </a:solidFill>
        <a:ln w="15875" cap="flat" cmpd="sng" algn="ctr">
          <a:solidFill>
            <a:schemeClr val="accent2">
              <a:hueOff val="2430068"/>
              <a:satOff val="338"/>
              <a:lumOff val="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918AA-C140-4316-8F11-1AE30C3C15B6}">
      <dsp:nvSpPr>
        <dsp:cNvPr id="0" name=""/>
        <dsp:cNvSpPr/>
      </dsp:nvSpPr>
      <dsp:spPr>
        <a:xfrm>
          <a:off x="0" y="338980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Semester 1 programming approved in EDCS will not be affected </a:t>
          </a:r>
        </a:p>
      </dsp:txBody>
      <dsp:txXfrm>
        <a:off x="0" y="3389809"/>
        <a:ext cx="6797675" cy="1129706"/>
      </dsp:txXfrm>
    </dsp:sp>
    <dsp:sp modelId="{CB80DFDA-E8B3-42EB-A59F-7B89884A1266}">
      <dsp:nvSpPr>
        <dsp:cNvPr id="0" name=""/>
        <dsp:cNvSpPr/>
      </dsp:nvSpPr>
      <dsp:spPr>
        <a:xfrm>
          <a:off x="0" y="4519515"/>
          <a:ext cx="6797675" cy="0"/>
        </a:xfrm>
        <a:prstGeom prst="line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accent2">
              <a:hueOff val="3240090"/>
              <a:satOff val="451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03236-93C1-4F15-9749-DB4F261CD765}">
      <dsp:nvSpPr>
        <dsp:cNvPr id="0" name=""/>
        <dsp:cNvSpPr/>
      </dsp:nvSpPr>
      <dsp:spPr>
        <a:xfrm>
          <a:off x="0" y="4519515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All RPTs will need to make adjustments so we come within the SCWI budget for Cycle 3</a:t>
          </a:r>
        </a:p>
      </dsp:txBody>
      <dsp:txXfrm>
        <a:off x="0" y="4519515"/>
        <a:ext cx="6797675" cy="1129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CB565-3AFE-4D3D-A2BB-4EFFAE0A47CA}" type="datetimeFigureOut">
              <a:rPr lang="en-CA" smtClean="0"/>
              <a:t>2024-10-23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FE0C0-F02D-4891-AF9F-FB4D62DBD5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4847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JANINE</a:t>
            </a: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F5A043-AF6B-4A3D-9562-793E8D6CD3D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893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JANINE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F5A043-AF6B-4A3D-9562-793E8D6CD3D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999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Martyn—note that this includes the programs with outstanding MLITSD forms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F390C7-4725-4324-AF33-C5D1BBFAD69F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0443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MICHELLE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F390C7-4725-4324-AF33-C5D1BBFAD69F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738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WILL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6FE0C0-F02D-4891-AF9F-FB4D62DBD50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5339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WILL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6FE0C0-F02D-4891-AF9F-FB4D62DBD503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8890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MICHELLE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6FE0C0-F02D-4891-AF9F-FB4D62DBD503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726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MARTYN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EC6FBB-9C1D-40B2-8013-CE18228BA81C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B72DB-0C93-4CF6-9D60-64A338D55A7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206279-8C87-4941-905D-C988319D7B84}" type="datetime1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2024-10-23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93167-FD57-4975-B7F8-AF03814EF6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SCWI/IJECT</a:t>
            </a:r>
          </a:p>
        </p:txBody>
      </p:sp>
    </p:spTree>
    <p:extLst>
      <p:ext uri="{BB962C8B-B14F-4D97-AF65-F5344CB8AC3E}">
        <p14:creationId xmlns:p14="http://schemas.microsoft.com/office/powerpoint/2010/main" val="2645942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3691-D4D7-4FA4-B182-C4F18522CE09}" type="datetime1">
              <a:rPr lang="en-CA" smtClean="0"/>
              <a:t>2024-10-23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27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E92C-0FFC-4A73-8C5C-EEA57FF1FD10}" type="datetime1">
              <a:rPr lang="en-CA" smtClean="0"/>
              <a:t>2024-10-23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579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5BD-50E0-4E7B-8DEE-1664F494E417}" type="datetime1">
              <a:rPr lang="en-CA" smtClean="0"/>
              <a:t>2024-10-23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0851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9D70248-87B2-3740-9BFE-265F52204EEF}"/>
              </a:ext>
            </a:extLst>
          </p:cNvPr>
          <p:cNvSpPr txBox="1"/>
          <p:nvPr/>
        </p:nvSpPr>
        <p:spPr>
          <a:xfrm>
            <a:off x="6011694" y="6428454"/>
            <a:ext cx="5134837" cy="25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800" i="1">
                <a:solidFill>
                  <a:schemeClr val="accent1"/>
                </a:solidFill>
                <a:latin typeface="Source Sans Pro" panose="020B0503030403020204" pitchFamily="34" charset="77"/>
              </a:rPr>
              <a:t>This document, and all assets related to it, are strictly confidential and are considered the intellectual property of OCAS.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96777644-50DB-6849-8AD0-ECA9755F2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24" y="1386238"/>
            <a:ext cx="10404475" cy="4791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1D0202-A540-294C-90CA-52BE7BC980AC}"/>
              </a:ext>
            </a:extLst>
          </p:cNvPr>
          <p:cNvSpPr txBox="1"/>
          <p:nvPr/>
        </p:nvSpPr>
        <p:spPr>
          <a:xfrm>
            <a:off x="11353099" y="6239302"/>
            <a:ext cx="521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9D2088F-FB42-534A-85FB-30A0E735DB1E}" type="slidenum">
              <a:rPr lang="en-US" sz="1400" smtClean="0">
                <a:solidFill>
                  <a:schemeClr val="bg1"/>
                </a:solidFill>
                <a:latin typeface="Source Sans Pro" panose="020B0503030403020204" pitchFamily="34" charset="77"/>
              </a:rPr>
              <a:pPr algn="ctr"/>
              <a:t>‹#›</a:t>
            </a:fld>
            <a:endParaRPr lang="en-US" sz="1400">
              <a:solidFill>
                <a:schemeClr val="bg1"/>
              </a:solidFill>
              <a:latin typeface="Source Sans Pro" panose="020B0503030403020204" pitchFamily="34" charset="77"/>
            </a:endParaRPr>
          </a:p>
        </p:txBody>
      </p:sp>
      <p:sp>
        <p:nvSpPr>
          <p:cNvPr id="16" name="Title 13">
            <a:extLst>
              <a:ext uri="{FF2B5EF4-FFF2-40B4-BE49-F238E27FC236}">
                <a16:creationId xmlns:a16="http://schemas.microsoft.com/office/drawing/2014/main" id="{A004E4DE-A3E9-3049-AAB3-75841DF43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325" y="354360"/>
            <a:ext cx="10403774" cy="325852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Source Sans Pro" panose="020B0503030403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10710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49D4-1682-4A81-AE4E-2FA140B7F799}" type="datetime1">
              <a:rPr lang="en-CA" smtClean="0"/>
              <a:t>2024-10-23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241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887A-A9A3-4A25-88E7-45309D650965}" type="datetime1">
              <a:rPr lang="en-CA" smtClean="0"/>
              <a:t>2024-10-23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369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9DFF-94B1-4594-879A-219C690062EA}" type="datetime1">
              <a:rPr lang="en-CA" smtClean="0"/>
              <a:t>2024-10-23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722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9997-F825-4704-86D5-58BFCCA13C2D}" type="datetime1">
              <a:rPr lang="en-CA" smtClean="0"/>
              <a:t>2024-10-23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271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D2DB-1E6E-45C4-850E-C476801B20DC}" type="datetime1">
              <a:rPr lang="en-CA" smtClean="0"/>
              <a:t>2024-10-23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190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08F7A-C413-4EA6-A0F6-EDB788AFA569}" type="datetime1">
              <a:rPr lang="en-CA" smtClean="0"/>
              <a:t>2024-10-23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CA"/>
              <a:t>SCWI/IJECT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957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E384BF0-2930-4493-863E-A333D929592F}" type="datetime1">
              <a:rPr lang="en-CA" smtClean="0"/>
              <a:t>2024-10-23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CA"/>
              <a:t>SCWI/IJECT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420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FCE7-B6DB-4A4A-924B-9E4F6C4288F5}" type="datetime1">
              <a:rPr lang="en-CA" smtClean="0"/>
              <a:t>2024-10-23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651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ED75885-C572-4B3E-9572-2861593AC79D}" type="datetime1">
              <a:rPr lang="en-CA" smtClean="0"/>
              <a:t>2024-10-23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CA"/>
              <a:t>SCWI/IJECT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4C06A64-E476-4A4F-AFC3-3996B4863EA5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28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4A8FFEA1-1B69-4F42-B552-0CCF72596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3C9226-5EC8-460B-82D7-72AA994DF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2A90A9D-33DF-408E-BF4C-F82588935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A77DD2C1-0122-44FD-8A7F-7BC5E8565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F2233A8-532A-0D75-B63C-2EE04D300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3686015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b="1"/>
              <a:t>Fall 2024 Financial Visits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7425CE-AD80-D58A-85F1-FF51C2C05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1313578"/>
            <a:ext cx="4001315" cy="3701216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A7B6757-994C-4B75-ABFE-D8F9E76093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46BC3A56-B546-4061-8E22-D2983771D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23A7353-9373-4700-8B89-F4F7BA2D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7FBA25-C96E-86A0-8FC7-42087320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all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SCWI/IJECT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F5073-4761-14E3-93EF-27F08A031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14C06A64-E476-4A4F-AFC3-3996B4863EA5}" type="slidenum">
              <a:rPr kumimoji="0" lang="en-US" b="0" i="0" u="none" strike="noStrike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b="0" i="0" u="none" strike="noStrike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0413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DE6811-3C81-B522-ED15-2943DBE47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1" y="643467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dirty="0"/>
              <a:t>Introductory Comments</a:t>
            </a:r>
            <a:endParaRPr lang="en-US" dirty="0">
              <a:ea typeface="Calibri Light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DADA5-CDD1-189A-35D6-62C298844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0995" y="643467"/>
            <a:ext cx="3341488" cy="5054008"/>
          </a:xfrm>
        </p:spPr>
        <p:txBody>
          <a:bodyPr vert="horz" lIns="0" tIns="45720" rIns="0" bIns="45720" rtlCol="0" anchor="ctr">
            <a:normAutofit/>
          </a:bodyPr>
          <a:lstStyle/>
          <a:p>
            <a:endParaRPr lang="en-US" dirty="0">
              <a:latin typeface="+mn-lt"/>
              <a:ea typeface="Calibri"/>
              <a:cs typeface="Calibri"/>
            </a:endParaRPr>
          </a:p>
          <a:p>
            <a:endParaRPr lang="en-US" dirty="0">
              <a:latin typeface="+mn-lt"/>
              <a:ea typeface="Calibri"/>
              <a:cs typeface="Calibri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4C3FE4-B7CD-C3DB-5A48-48A112CFC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SCWI/IJECT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84196-798E-6EA3-7F30-3FB2A2F65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14C06A64-E476-4A4F-AFC3-3996B4863EA5}" type="slidenum"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010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F9FD01-B38D-64AD-DF5F-91370277A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CA" sz="3600" dirty="0">
                <a:solidFill>
                  <a:srgbClr val="FFFFFF"/>
                </a:solidFill>
              </a:rPr>
              <a:t>Cycle 2 Status:</a:t>
            </a:r>
            <a:br>
              <a:rPr lang="en-CA" sz="3600" dirty="0">
                <a:solidFill>
                  <a:srgbClr val="FFFFFF"/>
                </a:solidFill>
              </a:rPr>
            </a:br>
            <a:br>
              <a:rPr lang="en-CA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We are looking for RPTs to hit 2023-24 actual expenditures</a:t>
            </a:r>
            <a:endParaRPr lang="en-CA" sz="3600" dirty="0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7BC19B-82E7-2B7E-8DEE-0DFA0BC0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2017" y="6459785"/>
            <a:ext cx="5105169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900" b="0" i="0" u="none" strike="noStrike" kern="1200" cap="all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SCWI/IJECT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D98EB-0042-2010-5A94-29186CAC9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23055" y="6459785"/>
            <a:ext cx="1089428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14C06A64-E476-4A4F-AFC3-3996B4863EA5}" type="slidenum">
              <a:rPr kumimoji="0" lang="en-CA" sz="105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1050" b="0" i="0" u="none" strike="noStrike" kern="1200" cap="none" spc="0" normalizeH="0" baseline="0" noProof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B90CFD60-C3E9-EAF2-4FE4-162BC3FC7B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4257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082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C432B-4823-9088-B4A7-11F0055B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Cycle 2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293C2-3E23-6911-55B3-6CDBFA07D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RPT 2023-24 </a:t>
            </a:r>
            <a:r>
              <a:rPr lang="en-CA" i="1" dirty="0"/>
              <a:t>actual </a:t>
            </a:r>
            <a:r>
              <a:rPr lang="en-CA" dirty="0"/>
              <a:t>expenditures should be used as your target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Aim for accuracy in transportation and miscellaneous costs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This will increase RPT ability to fund seats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Pull a 504 extract to see what percentage of funding your RPT spent in these categories and compare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Review Cycle 2 seats and compare to 23-24 final student actual enrollment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You may move funds from Activities to Dual Credits, but not in reverse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If you over-enrolled students in Semester 1, funding for those seats must come from Semester 2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Consider dual credit program mix as some delivery models are more expensive than others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Sending students to the closest campus will reduce transportation costs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If seats are unfilled, return them to the provincial pot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RPTs may have to reduce total seats as a last resort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43EDD-76C2-7B5E-BBA2-A6E43C6DE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8A7FE-9AC5-B09A-DB0F-96D8FC947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900" b="0" i="0" u="none" strike="noStrike" kern="1200" cap="all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SCWI/IJECT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7D69B-3151-6630-AEC2-9D3D5436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06A64-E476-4A4F-AFC3-3996B4863EA5}" type="slidenum">
              <a:rPr kumimoji="0" lang="en-CA" sz="105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1050" b="0" i="0" u="none" strike="noStrike" kern="1200" cap="none" spc="0" normalizeH="0" baseline="0" noProof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694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6597B-5130-08A0-2E08-7F0500C49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RPT Financial Picture, Dual Credits </a:t>
            </a:r>
            <a:br>
              <a:rPr lang="en-CA" dirty="0"/>
            </a:br>
            <a:r>
              <a:rPr lang="en-CA" dirty="0"/>
              <a:t>Cycle 6 vs 23-24 Actuals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EC1F78-9A27-963D-C09A-F6A2AA43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0C792-AE07-6225-C693-735B40BE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5</a:t>
            </a:fld>
            <a:endParaRPr lang="en-CA"/>
          </a:p>
        </p:txBody>
      </p:sp>
      <p:graphicFrame>
        <p:nvGraphicFramePr>
          <p:cNvPr id="23" name="Content Placeholder 22">
            <a:extLst>
              <a:ext uri="{FF2B5EF4-FFF2-40B4-BE49-F238E27FC236}">
                <a16:creationId xmlns:a16="http://schemas.microsoft.com/office/drawing/2014/main" id="{0CD5082E-ADC3-FB12-230C-AAE80D16EB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560254"/>
              </p:ext>
            </p:extLst>
          </p:nvPr>
        </p:nvGraphicFramePr>
        <p:xfrm>
          <a:off x="452284" y="2261418"/>
          <a:ext cx="11287432" cy="2967303"/>
        </p:xfrm>
        <a:graphic>
          <a:graphicData uri="http://schemas.openxmlformats.org/drawingml/2006/table">
            <a:tbl>
              <a:tblPr/>
              <a:tblGrid>
                <a:gridCol w="536532">
                  <a:extLst>
                    <a:ext uri="{9D8B030D-6E8A-4147-A177-3AD203B41FA5}">
                      <a16:colId xmlns:a16="http://schemas.microsoft.com/office/drawing/2014/main" val="23427903"/>
                    </a:ext>
                  </a:extLst>
                </a:gridCol>
                <a:gridCol w="554849">
                  <a:extLst>
                    <a:ext uri="{9D8B030D-6E8A-4147-A177-3AD203B41FA5}">
                      <a16:colId xmlns:a16="http://schemas.microsoft.com/office/drawing/2014/main" val="3270292082"/>
                    </a:ext>
                  </a:extLst>
                </a:gridCol>
                <a:gridCol w="680188">
                  <a:extLst>
                    <a:ext uri="{9D8B030D-6E8A-4147-A177-3AD203B41FA5}">
                      <a16:colId xmlns:a16="http://schemas.microsoft.com/office/drawing/2014/main" val="2095317800"/>
                    </a:ext>
                  </a:extLst>
                </a:gridCol>
                <a:gridCol w="577025">
                  <a:extLst>
                    <a:ext uri="{9D8B030D-6E8A-4147-A177-3AD203B41FA5}">
                      <a16:colId xmlns:a16="http://schemas.microsoft.com/office/drawing/2014/main" val="904159859"/>
                    </a:ext>
                  </a:extLst>
                </a:gridCol>
                <a:gridCol w="601083">
                  <a:extLst>
                    <a:ext uri="{9D8B030D-6E8A-4147-A177-3AD203B41FA5}">
                      <a16:colId xmlns:a16="http://schemas.microsoft.com/office/drawing/2014/main" val="1209940370"/>
                    </a:ext>
                  </a:extLst>
                </a:gridCol>
                <a:gridCol w="737420">
                  <a:extLst>
                    <a:ext uri="{9D8B030D-6E8A-4147-A177-3AD203B41FA5}">
                      <a16:colId xmlns:a16="http://schemas.microsoft.com/office/drawing/2014/main" val="2458155981"/>
                    </a:ext>
                  </a:extLst>
                </a:gridCol>
                <a:gridCol w="727587">
                  <a:extLst>
                    <a:ext uri="{9D8B030D-6E8A-4147-A177-3AD203B41FA5}">
                      <a16:colId xmlns:a16="http://schemas.microsoft.com/office/drawing/2014/main" val="518988303"/>
                    </a:ext>
                  </a:extLst>
                </a:gridCol>
                <a:gridCol w="570271">
                  <a:extLst>
                    <a:ext uri="{9D8B030D-6E8A-4147-A177-3AD203B41FA5}">
                      <a16:colId xmlns:a16="http://schemas.microsoft.com/office/drawing/2014/main" val="1844327790"/>
                    </a:ext>
                  </a:extLst>
                </a:gridCol>
                <a:gridCol w="678426">
                  <a:extLst>
                    <a:ext uri="{9D8B030D-6E8A-4147-A177-3AD203B41FA5}">
                      <a16:colId xmlns:a16="http://schemas.microsoft.com/office/drawing/2014/main" val="1013564307"/>
                    </a:ext>
                  </a:extLst>
                </a:gridCol>
                <a:gridCol w="688258">
                  <a:extLst>
                    <a:ext uri="{9D8B030D-6E8A-4147-A177-3AD203B41FA5}">
                      <a16:colId xmlns:a16="http://schemas.microsoft.com/office/drawing/2014/main" val="4021825893"/>
                    </a:ext>
                  </a:extLst>
                </a:gridCol>
                <a:gridCol w="727587">
                  <a:extLst>
                    <a:ext uri="{9D8B030D-6E8A-4147-A177-3AD203B41FA5}">
                      <a16:colId xmlns:a16="http://schemas.microsoft.com/office/drawing/2014/main" val="767647795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2126018510"/>
                    </a:ext>
                  </a:extLst>
                </a:gridCol>
                <a:gridCol w="658761">
                  <a:extLst>
                    <a:ext uri="{9D8B030D-6E8A-4147-A177-3AD203B41FA5}">
                      <a16:colId xmlns:a16="http://schemas.microsoft.com/office/drawing/2014/main" val="988421323"/>
                    </a:ext>
                  </a:extLst>
                </a:gridCol>
                <a:gridCol w="786581">
                  <a:extLst>
                    <a:ext uri="{9D8B030D-6E8A-4147-A177-3AD203B41FA5}">
                      <a16:colId xmlns:a16="http://schemas.microsoft.com/office/drawing/2014/main" val="4032880331"/>
                    </a:ext>
                  </a:extLst>
                </a:gridCol>
                <a:gridCol w="855407">
                  <a:extLst>
                    <a:ext uri="{9D8B030D-6E8A-4147-A177-3AD203B41FA5}">
                      <a16:colId xmlns:a16="http://schemas.microsoft.com/office/drawing/2014/main" val="195603844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395211192"/>
                    </a:ext>
                  </a:extLst>
                </a:gridCol>
                <a:gridCol w="727587">
                  <a:extLst>
                    <a:ext uri="{9D8B030D-6E8A-4147-A177-3AD203B41FA5}">
                      <a16:colId xmlns:a16="http://schemas.microsoft.com/office/drawing/2014/main" val="344404442"/>
                    </a:ext>
                  </a:extLst>
                </a:gridCol>
              </a:tblGrid>
              <a:tr h="11891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RPT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Cycle 6 Approved students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23-24 Actual Students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 %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 student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Cycle 6 approved trans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23-24 Actual Trans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as%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in $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Cycle  6 Approved </a:t>
                      </a:r>
                      <a:r>
                        <a:rPr lang="en-CA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Misc</a:t>
                      </a:r>
                      <a:endParaRPr lang="en-CA" sz="1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23-24 Actual </a:t>
                      </a:r>
                      <a:r>
                        <a:rPr lang="en-CA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Misc</a:t>
                      </a:r>
                      <a:endParaRPr lang="en-CA" sz="1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 %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in $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Cycle 6 Total Approvals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23-24 Actual Spent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 %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in $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341913"/>
                  </a:ext>
                </a:extLst>
              </a:tr>
              <a:tr h="934665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4200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4162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38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$814,263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$756,790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93%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$57,473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$898,297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$846,726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94%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$51,571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$5,744,161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$5,628,199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98%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$115,962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684062"/>
                  </a:ext>
                </a:extLst>
              </a:tr>
              <a:tr h="8435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Province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10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10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88%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90%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96%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1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719275"/>
                  </a:ext>
                </a:extLst>
              </a:tr>
            </a:tbl>
          </a:graphicData>
        </a:graphic>
      </p:graphicFrame>
      <p:sp>
        <p:nvSpPr>
          <p:cNvPr id="18" name="Oval 17">
            <a:extLst>
              <a:ext uri="{FF2B5EF4-FFF2-40B4-BE49-F238E27FC236}">
                <a16:creationId xmlns:a16="http://schemas.microsoft.com/office/drawing/2014/main" id="{F3B542CF-CA08-000C-F689-858176BED0B4}"/>
              </a:ext>
            </a:extLst>
          </p:cNvPr>
          <p:cNvSpPr/>
          <p:nvPr/>
        </p:nvSpPr>
        <p:spPr>
          <a:xfrm>
            <a:off x="2275184" y="3745069"/>
            <a:ext cx="491613" cy="38345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15E3568-D16E-8548-670B-EB37ECB2038D}"/>
              </a:ext>
            </a:extLst>
          </p:cNvPr>
          <p:cNvSpPr/>
          <p:nvPr/>
        </p:nvSpPr>
        <p:spPr>
          <a:xfrm>
            <a:off x="7541342" y="3675222"/>
            <a:ext cx="589936" cy="45330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21E7F45-CBC1-FD10-9702-0D0EE626D628}"/>
              </a:ext>
            </a:extLst>
          </p:cNvPr>
          <p:cNvSpPr/>
          <p:nvPr/>
        </p:nvSpPr>
        <p:spPr>
          <a:xfrm>
            <a:off x="10472338" y="3745069"/>
            <a:ext cx="491613" cy="38345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6790E8E-9DB0-CAA5-2927-615F874D3D80}"/>
              </a:ext>
            </a:extLst>
          </p:cNvPr>
          <p:cNvSpPr/>
          <p:nvPr/>
        </p:nvSpPr>
        <p:spPr>
          <a:xfrm>
            <a:off x="4908263" y="3710145"/>
            <a:ext cx="491613" cy="38345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62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6597B-5130-08A0-2E08-7F0500C49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RPT Financial Picture, Dual Credits </a:t>
            </a:r>
            <a:br>
              <a:rPr lang="en-CA" dirty="0"/>
            </a:br>
            <a:r>
              <a:rPr lang="en-CA" dirty="0"/>
              <a:t>Cycle 2 approvals vs 23-24 Actuals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EC1F78-9A27-963D-C09A-F6A2AA43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0C792-AE07-6225-C693-735B40BE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6</a:t>
            </a:fld>
            <a:endParaRPr lang="en-CA"/>
          </a:p>
        </p:txBody>
      </p:sp>
      <p:graphicFrame>
        <p:nvGraphicFramePr>
          <p:cNvPr id="23" name="Content Placeholder 22">
            <a:extLst>
              <a:ext uri="{FF2B5EF4-FFF2-40B4-BE49-F238E27FC236}">
                <a16:creationId xmlns:a16="http://schemas.microsoft.com/office/drawing/2014/main" id="{0CD5082E-ADC3-FB12-230C-AAE80D16EB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870798"/>
              </p:ext>
            </p:extLst>
          </p:nvPr>
        </p:nvGraphicFramePr>
        <p:xfrm>
          <a:off x="482764" y="2261417"/>
          <a:ext cx="11506424" cy="2937807"/>
        </p:xfrm>
        <a:graphic>
          <a:graphicData uri="http://schemas.openxmlformats.org/drawingml/2006/table">
            <a:tbl>
              <a:tblPr/>
              <a:tblGrid>
                <a:gridCol w="536532">
                  <a:extLst>
                    <a:ext uri="{9D8B030D-6E8A-4147-A177-3AD203B41FA5}">
                      <a16:colId xmlns:a16="http://schemas.microsoft.com/office/drawing/2014/main" val="23427903"/>
                    </a:ext>
                  </a:extLst>
                </a:gridCol>
                <a:gridCol w="554849">
                  <a:extLst>
                    <a:ext uri="{9D8B030D-6E8A-4147-A177-3AD203B41FA5}">
                      <a16:colId xmlns:a16="http://schemas.microsoft.com/office/drawing/2014/main" val="3270292082"/>
                    </a:ext>
                  </a:extLst>
                </a:gridCol>
                <a:gridCol w="680188">
                  <a:extLst>
                    <a:ext uri="{9D8B030D-6E8A-4147-A177-3AD203B41FA5}">
                      <a16:colId xmlns:a16="http://schemas.microsoft.com/office/drawing/2014/main" val="2095317800"/>
                    </a:ext>
                  </a:extLst>
                </a:gridCol>
                <a:gridCol w="577025">
                  <a:extLst>
                    <a:ext uri="{9D8B030D-6E8A-4147-A177-3AD203B41FA5}">
                      <a16:colId xmlns:a16="http://schemas.microsoft.com/office/drawing/2014/main" val="904159859"/>
                    </a:ext>
                  </a:extLst>
                </a:gridCol>
                <a:gridCol w="637266">
                  <a:extLst>
                    <a:ext uri="{9D8B030D-6E8A-4147-A177-3AD203B41FA5}">
                      <a16:colId xmlns:a16="http://schemas.microsoft.com/office/drawing/2014/main" val="1209940370"/>
                    </a:ext>
                  </a:extLst>
                </a:gridCol>
                <a:gridCol w="701237">
                  <a:extLst>
                    <a:ext uri="{9D8B030D-6E8A-4147-A177-3AD203B41FA5}">
                      <a16:colId xmlns:a16="http://schemas.microsoft.com/office/drawing/2014/main" val="2458155981"/>
                    </a:ext>
                  </a:extLst>
                </a:gridCol>
                <a:gridCol w="727587">
                  <a:extLst>
                    <a:ext uri="{9D8B030D-6E8A-4147-A177-3AD203B41FA5}">
                      <a16:colId xmlns:a16="http://schemas.microsoft.com/office/drawing/2014/main" val="518988303"/>
                    </a:ext>
                  </a:extLst>
                </a:gridCol>
                <a:gridCol w="570271">
                  <a:extLst>
                    <a:ext uri="{9D8B030D-6E8A-4147-A177-3AD203B41FA5}">
                      <a16:colId xmlns:a16="http://schemas.microsoft.com/office/drawing/2014/main" val="1844327790"/>
                    </a:ext>
                  </a:extLst>
                </a:gridCol>
                <a:gridCol w="678426">
                  <a:extLst>
                    <a:ext uri="{9D8B030D-6E8A-4147-A177-3AD203B41FA5}">
                      <a16:colId xmlns:a16="http://schemas.microsoft.com/office/drawing/2014/main" val="1013564307"/>
                    </a:ext>
                  </a:extLst>
                </a:gridCol>
                <a:gridCol w="688258">
                  <a:extLst>
                    <a:ext uri="{9D8B030D-6E8A-4147-A177-3AD203B41FA5}">
                      <a16:colId xmlns:a16="http://schemas.microsoft.com/office/drawing/2014/main" val="4021825893"/>
                    </a:ext>
                  </a:extLst>
                </a:gridCol>
                <a:gridCol w="727587">
                  <a:extLst>
                    <a:ext uri="{9D8B030D-6E8A-4147-A177-3AD203B41FA5}">
                      <a16:colId xmlns:a16="http://schemas.microsoft.com/office/drawing/2014/main" val="767647795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2126018510"/>
                    </a:ext>
                  </a:extLst>
                </a:gridCol>
                <a:gridCol w="638114">
                  <a:extLst>
                    <a:ext uri="{9D8B030D-6E8A-4147-A177-3AD203B41FA5}">
                      <a16:colId xmlns:a16="http://schemas.microsoft.com/office/drawing/2014/main" val="988421323"/>
                    </a:ext>
                  </a:extLst>
                </a:gridCol>
                <a:gridCol w="1026220">
                  <a:extLst>
                    <a:ext uri="{9D8B030D-6E8A-4147-A177-3AD203B41FA5}">
                      <a16:colId xmlns:a16="http://schemas.microsoft.com/office/drawing/2014/main" val="4032880331"/>
                    </a:ext>
                  </a:extLst>
                </a:gridCol>
                <a:gridCol w="855407">
                  <a:extLst>
                    <a:ext uri="{9D8B030D-6E8A-4147-A177-3AD203B41FA5}">
                      <a16:colId xmlns:a16="http://schemas.microsoft.com/office/drawing/2014/main" val="195603844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395211192"/>
                    </a:ext>
                  </a:extLst>
                </a:gridCol>
                <a:gridCol w="727587">
                  <a:extLst>
                    <a:ext uri="{9D8B030D-6E8A-4147-A177-3AD203B41FA5}">
                      <a16:colId xmlns:a16="http://schemas.microsoft.com/office/drawing/2014/main" val="344404442"/>
                    </a:ext>
                  </a:extLst>
                </a:gridCol>
              </a:tblGrid>
              <a:tr h="11891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RPT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Cycle 2 Approved students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23-24 Actual Students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 %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 student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Cycle 2 approved trans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23-24 Actual Trans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as%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in $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Cycle 2 Approved </a:t>
                      </a:r>
                      <a:r>
                        <a:rPr lang="en-CA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Misc</a:t>
                      </a:r>
                      <a:endParaRPr lang="en-CA" sz="1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23-24 Actual </a:t>
                      </a:r>
                      <a:r>
                        <a:rPr lang="en-CA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Misc</a:t>
                      </a:r>
                      <a:endParaRPr lang="en-CA" sz="1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 %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in $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Cycle 2 Total Approvals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23-24 Actual Spent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 %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in $</a:t>
                      </a:r>
                    </a:p>
                  </a:txBody>
                  <a:tcPr marL="5427" marR="5427" marT="5427" marB="3256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341913"/>
                  </a:ext>
                </a:extLst>
              </a:tr>
              <a:tr h="905169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4200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4162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38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$951,380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$756,790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80%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$194,590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$777,356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$846,726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109%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-$69,370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$5,748,124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$5,628,199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98%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$119,925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684062"/>
                  </a:ext>
                </a:extLst>
              </a:tr>
              <a:tr h="8435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Province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10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10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95%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129%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95%</a:t>
                      </a: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1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27" marR="5427" marT="5427" marB="3256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719275"/>
                  </a:ext>
                </a:extLst>
              </a:tr>
            </a:tbl>
          </a:graphicData>
        </a:graphic>
      </p:graphicFrame>
      <p:sp>
        <p:nvSpPr>
          <p:cNvPr id="18" name="Oval 17">
            <a:extLst>
              <a:ext uri="{FF2B5EF4-FFF2-40B4-BE49-F238E27FC236}">
                <a16:creationId xmlns:a16="http://schemas.microsoft.com/office/drawing/2014/main" id="{F3B542CF-CA08-000C-F689-858176BED0B4}"/>
              </a:ext>
            </a:extLst>
          </p:cNvPr>
          <p:cNvSpPr/>
          <p:nvPr/>
        </p:nvSpPr>
        <p:spPr>
          <a:xfrm>
            <a:off x="2275184" y="3745069"/>
            <a:ext cx="491613" cy="38345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15E3568-D16E-8548-670B-EB37ECB2038D}"/>
              </a:ext>
            </a:extLst>
          </p:cNvPr>
          <p:cNvSpPr/>
          <p:nvPr/>
        </p:nvSpPr>
        <p:spPr>
          <a:xfrm>
            <a:off x="7541342" y="3675222"/>
            <a:ext cx="589936" cy="45330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21E7F45-CBC1-FD10-9702-0D0EE626D628}"/>
              </a:ext>
            </a:extLst>
          </p:cNvPr>
          <p:cNvSpPr/>
          <p:nvPr/>
        </p:nvSpPr>
        <p:spPr>
          <a:xfrm>
            <a:off x="10720870" y="3745069"/>
            <a:ext cx="491613" cy="38345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4672919-DAE4-97E3-85A0-3E42DB980E85}"/>
              </a:ext>
            </a:extLst>
          </p:cNvPr>
          <p:cNvSpPr/>
          <p:nvPr/>
        </p:nvSpPr>
        <p:spPr>
          <a:xfrm>
            <a:off x="4868934" y="3675221"/>
            <a:ext cx="589936" cy="45330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6814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879AB-8AF7-66CC-4F12-66F208037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RPT Financial Picture, Activities</a:t>
            </a:r>
            <a:r>
              <a:rPr lang="en-CA"/>
              <a:t>, </a:t>
            </a:r>
            <a:br>
              <a:rPr lang="en-CA"/>
            </a:br>
            <a:r>
              <a:rPr lang="en-CA"/>
              <a:t>Cycle </a:t>
            </a:r>
            <a:r>
              <a:rPr lang="en-CA" dirty="0"/>
              <a:t>2 vs </a:t>
            </a:r>
            <a:r>
              <a:rPr lang="en-CA"/>
              <a:t>Actuals 23-24 </a:t>
            </a:r>
            <a:endParaRPr lang="en-CA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A3C6163-044E-1C8B-5AF7-4C499E430B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486073"/>
              </p:ext>
            </p:extLst>
          </p:nvPr>
        </p:nvGraphicFramePr>
        <p:xfrm>
          <a:off x="1097280" y="2281084"/>
          <a:ext cx="10199990" cy="2045109"/>
        </p:xfrm>
        <a:graphic>
          <a:graphicData uri="http://schemas.openxmlformats.org/drawingml/2006/table">
            <a:tbl>
              <a:tblPr/>
              <a:tblGrid>
                <a:gridCol w="1120365">
                  <a:extLst>
                    <a:ext uri="{9D8B030D-6E8A-4147-A177-3AD203B41FA5}">
                      <a16:colId xmlns:a16="http://schemas.microsoft.com/office/drawing/2014/main" val="269589642"/>
                    </a:ext>
                  </a:extLst>
                </a:gridCol>
                <a:gridCol w="1120365">
                  <a:extLst>
                    <a:ext uri="{9D8B030D-6E8A-4147-A177-3AD203B41FA5}">
                      <a16:colId xmlns:a16="http://schemas.microsoft.com/office/drawing/2014/main" val="3300708974"/>
                    </a:ext>
                  </a:extLst>
                </a:gridCol>
                <a:gridCol w="1120365">
                  <a:extLst>
                    <a:ext uri="{9D8B030D-6E8A-4147-A177-3AD203B41FA5}">
                      <a16:colId xmlns:a16="http://schemas.microsoft.com/office/drawing/2014/main" val="453466538"/>
                    </a:ext>
                  </a:extLst>
                </a:gridCol>
                <a:gridCol w="1120365">
                  <a:extLst>
                    <a:ext uri="{9D8B030D-6E8A-4147-A177-3AD203B41FA5}">
                      <a16:colId xmlns:a16="http://schemas.microsoft.com/office/drawing/2014/main" val="4153239571"/>
                    </a:ext>
                  </a:extLst>
                </a:gridCol>
                <a:gridCol w="1120365">
                  <a:extLst>
                    <a:ext uri="{9D8B030D-6E8A-4147-A177-3AD203B41FA5}">
                      <a16:colId xmlns:a16="http://schemas.microsoft.com/office/drawing/2014/main" val="1151824744"/>
                    </a:ext>
                  </a:extLst>
                </a:gridCol>
                <a:gridCol w="1120365">
                  <a:extLst>
                    <a:ext uri="{9D8B030D-6E8A-4147-A177-3AD203B41FA5}">
                      <a16:colId xmlns:a16="http://schemas.microsoft.com/office/drawing/2014/main" val="4107576940"/>
                    </a:ext>
                  </a:extLst>
                </a:gridCol>
                <a:gridCol w="1237070">
                  <a:extLst>
                    <a:ext uri="{9D8B030D-6E8A-4147-A177-3AD203B41FA5}">
                      <a16:colId xmlns:a16="http://schemas.microsoft.com/office/drawing/2014/main" val="2616902963"/>
                    </a:ext>
                  </a:extLst>
                </a:gridCol>
                <a:gridCol w="1120365">
                  <a:extLst>
                    <a:ext uri="{9D8B030D-6E8A-4147-A177-3AD203B41FA5}">
                      <a16:colId xmlns:a16="http://schemas.microsoft.com/office/drawing/2014/main" val="325916987"/>
                    </a:ext>
                  </a:extLst>
                </a:gridCol>
                <a:gridCol w="1120365">
                  <a:extLst>
                    <a:ext uri="{9D8B030D-6E8A-4147-A177-3AD203B41FA5}">
                      <a16:colId xmlns:a16="http://schemas.microsoft.com/office/drawing/2014/main" val="3371861133"/>
                    </a:ext>
                  </a:extLst>
                </a:gridCol>
              </a:tblGrid>
              <a:tr h="1160045"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RPT 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Name of Activity / Forum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Requested # of Total Participants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Actual # of Total Participants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 %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 as participant #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 23-24 Expenditures 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Expenditures vs approvals as %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Expenditures vs approvals as $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202741"/>
                  </a:ext>
                </a:extLst>
              </a:tr>
              <a:tr h="52083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3741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2644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71%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1097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$185,490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90%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$20,262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163838"/>
                  </a:ext>
                </a:extLst>
              </a:tr>
              <a:tr h="36422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Province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80%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84%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1221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959D4E-3A39-DE2B-2D94-BC32B91A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SCWI/IJECT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CB9EB-A242-C732-0C06-0F79B10E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6A64-E476-4A4F-AFC3-3996B4863EA5}" type="slidenum">
              <a:rPr lang="en-CA" smtClean="0"/>
              <a:t>7</a:t>
            </a:fld>
            <a:endParaRPr lang="en-C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C493226-C66D-1378-CA35-642AF9C12074}"/>
              </a:ext>
            </a:extLst>
          </p:cNvPr>
          <p:cNvSpPr/>
          <p:nvPr/>
        </p:nvSpPr>
        <p:spPr>
          <a:xfrm>
            <a:off x="5880673" y="3585688"/>
            <a:ext cx="491613" cy="38345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8FCC69-62B7-6F61-6E53-144B94DD2BA2}"/>
              </a:ext>
            </a:extLst>
          </p:cNvPr>
          <p:cNvSpPr/>
          <p:nvPr/>
        </p:nvSpPr>
        <p:spPr>
          <a:xfrm>
            <a:off x="9344837" y="3585688"/>
            <a:ext cx="491613" cy="38345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9841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ED0E1-DB9A-4971-A708-5E9889E3D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>
                <a:solidFill>
                  <a:schemeClr val="tx1"/>
                </a:solidFill>
              </a:rPr>
              <a:t>Reminders</a:t>
            </a:r>
            <a:r>
              <a:rPr lang="fr-CA" dirty="0">
                <a:solidFill>
                  <a:schemeClr val="tx1"/>
                </a:solidFill>
              </a:rPr>
              <a:t> for </a:t>
            </a:r>
            <a:r>
              <a:rPr lang="fr-CA" dirty="0" err="1">
                <a:solidFill>
                  <a:schemeClr val="tx1"/>
                </a:solidFill>
              </a:rPr>
              <a:t>RPTs</a:t>
            </a:r>
            <a:endParaRPr lang="en-CA" sz="4000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DE15EBF-4EE8-80F8-FB87-C6BD1D04D4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2024-25 is the final year for: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7B32093-BCE6-8A32-3D63-956264DD5D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/>
              <a:t>NEW Level 1 apprenticeship programs</a:t>
            </a:r>
          </a:p>
          <a:p>
            <a:r>
              <a:rPr lang="en-CA" dirty="0"/>
              <a:t>NEW Technology dual credit programs</a:t>
            </a:r>
          </a:p>
          <a:p>
            <a:r>
              <a:rPr lang="en-CA" dirty="0"/>
              <a:t>NEW Early Childhood Education dual credit programs</a:t>
            </a:r>
          </a:p>
          <a:p>
            <a:r>
              <a:rPr lang="en-CA" dirty="0"/>
              <a:t>NEW Grade 7/8 Technology &amp; Skilled Trades Activities  </a:t>
            </a:r>
          </a:p>
          <a:p>
            <a:endParaRPr lang="en-CA" dirty="0"/>
          </a:p>
          <a:p>
            <a:pPr algn="ctr"/>
            <a:r>
              <a:rPr lang="en-CA" dirty="0"/>
              <a:t>$2.76 million provincially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FED99B7-A9FD-26E9-F983-1BB8B0681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/>
              <a:t>2025-26 is the final year for: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402A8CB-A7CA-F8A5-E7D4-2A5EACEB602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CA" dirty="0"/>
              <a:t>NEW Healthcare dual credit programs</a:t>
            </a:r>
          </a:p>
          <a:p>
            <a:r>
              <a:rPr lang="en-CA" dirty="0"/>
              <a:t>NEW Grade 7/8 Healthcare Activities 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pPr algn="ctr"/>
            <a:r>
              <a:rPr lang="en-CA" dirty="0"/>
              <a:t>$1.18 million provincially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ACE7C-EB04-4AC1-B286-233D77260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900" b="0" i="0" u="none" strike="noStrike" kern="1200" cap="all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SCWI/IJECT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1F92C9-0393-427C-9E2C-7BEEDC2FD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E89F43-93BF-4A42-A46B-5E5E15310A4F}" type="slidenum">
              <a:rPr kumimoji="0" lang="en-CA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CA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82821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2b16b93-95a3-41c8-82f4-8dbf93e7c5a8" xsi:nil="true"/>
    <lcf76f155ced4ddcb4097134ff3c332f xmlns="71652bf9-8953-47b0-9925-29390868e93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AB50F23C8EEB468CEC15B683D0670D" ma:contentTypeVersion="13" ma:contentTypeDescription="Create a new document." ma:contentTypeScope="" ma:versionID="ca8fb43e19752b02ba897574b5cbd10c">
  <xsd:schema xmlns:xsd="http://www.w3.org/2001/XMLSchema" xmlns:xs="http://www.w3.org/2001/XMLSchema" xmlns:p="http://schemas.microsoft.com/office/2006/metadata/properties" xmlns:ns2="71652bf9-8953-47b0-9925-29390868e934" xmlns:ns3="a2b16b93-95a3-41c8-82f4-8dbf93e7c5a8" targetNamespace="http://schemas.microsoft.com/office/2006/metadata/properties" ma:root="true" ma:fieldsID="8ed9f4ba98166e1e7f57f2fb3623f774" ns2:_="" ns3:_="">
    <xsd:import namespace="71652bf9-8953-47b0-9925-29390868e934"/>
    <xsd:import namespace="a2b16b93-95a3-41c8-82f4-8dbf93e7c5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52bf9-8953-47b0-9925-29390868e9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ee741f6-4947-4165-aac6-af029992e8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b16b93-95a3-41c8-82f4-8dbf93e7c5a8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6615aa3b-7a40-43eb-8103-f0307bd11db7}" ma:internalName="TaxCatchAll" ma:showField="CatchAllData" ma:web="a2b16b93-95a3-41c8-82f4-8dbf93e7c5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8D2C0B-AEA5-40AC-B3B5-5629E95546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F57D5F-0F44-41E6-A55D-A5C0D8F691F2}">
  <ds:schemaRefs>
    <ds:schemaRef ds:uri="http://schemas.microsoft.com/office/2006/metadata/properties"/>
    <ds:schemaRef ds:uri="http://schemas.microsoft.com/office/infopath/2007/PartnerControls"/>
    <ds:schemaRef ds:uri="a2b16b93-95a3-41c8-82f4-8dbf93e7c5a8"/>
    <ds:schemaRef ds:uri="71652bf9-8953-47b0-9925-29390868e934"/>
  </ds:schemaRefs>
</ds:datastoreItem>
</file>

<file path=customXml/itemProps3.xml><?xml version="1.0" encoding="utf-8"?>
<ds:datastoreItem xmlns:ds="http://schemas.openxmlformats.org/officeDocument/2006/customXml" ds:itemID="{E4BEDED5-034A-415E-AF65-9CA6100F65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652bf9-8953-47b0-9925-29390868e934"/>
    <ds:schemaRef ds:uri="a2b16b93-95a3-41c8-82f4-8dbf93e7c5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f43d531-13d9-421a-948b-78aaf4eac418}" enabled="1" method="Standard" siteId="{043c5d87-8370-464f-af11-0c9b9db80d8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620</Words>
  <Application>Microsoft Macintosh PowerPoint</Application>
  <PresentationFormat>Widescreen</PresentationFormat>
  <Paragraphs>172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Aptos Narrow</vt:lpstr>
      <vt:lpstr>Calibri</vt:lpstr>
      <vt:lpstr>Calibri Light</vt:lpstr>
      <vt:lpstr>Source Sans Pro</vt:lpstr>
      <vt:lpstr>Wingdings</vt:lpstr>
      <vt:lpstr>Retrospect</vt:lpstr>
      <vt:lpstr>Fall 2024 Financial Visits</vt:lpstr>
      <vt:lpstr>Introductory Comments</vt:lpstr>
      <vt:lpstr>Cycle 2 Status:  We are looking for RPTs to hit 2023-24 actual expenditures</vt:lpstr>
      <vt:lpstr>Cycle 2 Considerations</vt:lpstr>
      <vt:lpstr>RPT Financial Picture, Dual Credits  Cycle 6 vs 23-24 Actuals</vt:lpstr>
      <vt:lpstr>RPT Financial Picture, Dual Credits  Cycle 2 approvals vs 23-24 Actuals</vt:lpstr>
      <vt:lpstr>RPT Financial Picture, Activities,  Cycle 2 vs Actuals 23-24 </vt:lpstr>
      <vt:lpstr>Reminders for RPTs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Michelle Rao</dc:creator>
  <cp:lastModifiedBy>Stephen Hughes</cp:lastModifiedBy>
  <cp:revision>13</cp:revision>
  <cp:lastPrinted>2024-10-23T12:27:33Z</cp:lastPrinted>
  <dcterms:created xsi:type="dcterms:W3CDTF">2024-09-24T15:57:36Z</dcterms:created>
  <dcterms:modified xsi:type="dcterms:W3CDTF">2024-10-23T12:30:53Z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0x010100C5AB50F23C8EEB468CEC15B683D0670D</vt:lpwstr>
  </property>
  <property fmtid="{D5CDD505-2E9C-101B-9397-08002B2CF9AE}" pid="3" name="MediaServiceImageTags">
    <vt:lpwstr/>
  </property>
</Properties>
</file>